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309" r:id="rId2"/>
    <p:sldId id="291" r:id="rId3"/>
    <p:sldId id="295" r:id="rId4"/>
    <p:sldId id="315" r:id="rId5"/>
    <p:sldId id="361" r:id="rId6"/>
    <p:sldId id="362" r:id="rId7"/>
    <p:sldId id="308" r:id="rId8"/>
    <p:sldId id="363" r:id="rId9"/>
    <p:sldId id="356" r:id="rId10"/>
    <p:sldId id="357" r:id="rId11"/>
    <p:sldId id="360" r:id="rId12"/>
    <p:sldId id="359" r:id="rId13"/>
    <p:sldId id="317" r:id="rId14"/>
    <p:sldId id="365" r:id="rId15"/>
    <p:sldId id="311" r:id="rId16"/>
    <p:sldId id="312" r:id="rId17"/>
    <p:sldId id="318" r:id="rId18"/>
    <p:sldId id="324" r:id="rId19"/>
    <p:sldId id="325" r:id="rId20"/>
    <p:sldId id="326" r:id="rId21"/>
    <p:sldId id="338" r:id="rId22"/>
    <p:sldId id="328" r:id="rId23"/>
    <p:sldId id="329" r:id="rId24"/>
    <p:sldId id="323" r:id="rId25"/>
    <p:sldId id="330" r:id="rId26"/>
    <p:sldId id="331" r:id="rId27"/>
    <p:sldId id="335" r:id="rId28"/>
    <p:sldId id="337" r:id="rId29"/>
    <p:sldId id="339" r:id="rId30"/>
    <p:sldId id="341" r:id="rId31"/>
    <p:sldId id="343" r:id="rId32"/>
    <p:sldId id="344" r:id="rId33"/>
    <p:sldId id="345" r:id="rId34"/>
    <p:sldId id="346" r:id="rId35"/>
    <p:sldId id="348" r:id="rId36"/>
    <p:sldId id="349" r:id="rId37"/>
    <p:sldId id="350" r:id="rId38"/>
    <p:sldId id="352" r:id="rId39"/>
    <p:sldId id="353" r:id="rId40"/>
    <p:sldId id="354" r:id="rId41"/>
    <p:sldId id="366" r:id="rId42"/>
    <p:sldId id="355" r:id="rId43"/>
  </p:sldIdLst>
  <p:sldSz cx="9144000" cy="6858000" type="screen4x3"/>
  <p:notesSz cx="7053263" cy="9309100"/>
  <p:custShowLst>
    <p:custShow name="Custom Show 1" id="0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lara hyldgaard nankl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02E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41" autoAdjust="0"/>
    <p:restoredTop sz="92803" autoAdjust="0"/>
  </p:normalViewPr>
  <p:slideViewPr>
    <p:cSldViewPr>
      <p:cViewPr varScale="1">
        <p:scale>
          <a:sx n="89" d="100"/>
          <a:sy n="89" d="100"/>
        </p:scale>
        <p:origin x="-169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commentAuthors" Target="commentAuthors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4-27T12:20:03.607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5138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738" y="0"/>
            <a:ext cx="3055937" cy="465138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pPr>
              <a:defRPr/>
            </a:pPr>
            <a:fld id="{BA668CCA-B072-42D0-843C-9600EE3AE9E5}" type="datetimeFigureOut">
              <a:rPr lang="en-US"/>
              <a:pPr>
                <a:defRPr/>
              </a:pPr>
              <a:t>20-10-04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850" y="4421188"/>
            <a:ext cx="5643563" cy="4189412"/>
          </a:xfrm>
          <a:prstGeom prst="rect">
            <a:avLst/>
          </a:prstGeom>
        </p:spPr>
        <p:txBody>
          <a:bodyPr vert="horz" lIns="93497" tIns="46749" rIns="93497" bIns="4674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55938" cy="465138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738" y="8842375"/>
            <a:ext cx="3055937" cy="465138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pPr>
              <a:defRPr/>
            </a:pPr>
            <a:fld id="{C4A71478-1260-4E59-8E77-81C06690219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09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Karibuföreningen</a:t>
            </a:r>
            <a:r>
              <a:rPr lang="sv-SE" baseline="0" dirty="0" smtClean="0"/>
              <a:t> arbetar med flera av Agenda 30-målen, främst mål nummer 4 och 5.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458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Alla fick diplom efter den tuffa utbildningen</a:t>
            </a:r>
            <a:r>
              <a:rPr lang="sv-SE" baseline="0" dirty="0" smtClean="0"/>
              <a:t> som förvandlade lärare, skolsköterskor, bibliotekarier och kontorister till fotbollstränare. Några skolor satsade på nyanställningar av personer med fotbollserfarenhet. Under avslutningen deltog personal från Svenska ambassaden i Dar Es Salaam.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261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Upendo</a:t>
            </a:r>
            <a:r>
              <a:rPr lang="sv-SE" baseline="0" dirty="0" smtClean="0"/>
              <a:t> är lärare/tränare för fotbollskursen på </a:t>
            </a:r>
            <a:r>
              <a:rPr lang="sv-SE" baseline="0" dirty="0" err="1" smtClean="0"/>
              <a:t>Mputa</a:t>
            </a:r>
            <a:r>
              <a:rPr lang="sv-SE" baseline="0" dirty="0" smtClean="0"/>
              <a:t> FDC och är en av de som nyanställdes </a:t>
            </a:r>
            <a:r>
              <a:rPr lang="sv-SE" baseline="0" dirty="0" err="1" smtClean="0"/>
              <a:t>pga</a:t>
            </a:r>
            <a:r>
              <a:rPr lang="sv-SE" baseline="0" dirty="0" smtClean="0"/>
              <a:t> av sina fotbollsmeriter. Clara Nankler och Gunns Svensson gjorde en uppföljningsresa för att se vad som blivit av de satsade pengarna, och få underlag för sin projektrapport.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385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Mputa</a:t>
            </a:r>
            <a:r>
              <a:rPr lang="sv-SE" dirty="0" smtClean="0"/>
              <a:t> FDC är en av skolorna med fotbollsprofil. Den ligger nära gränsen till Mocambique, där skolan startade i byggnader som använts av FRELIMO under deras exil i Tanzania.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528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Skolan har satsat</a:t>
            </a:r>
            <a:r>
              <a:rPr lang="sv-SE" baseline="0" dirty="0" smtClean="0"/>
              <a:t> på nya sovsalar.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429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Kycklinguppfödning för att dra in pengar och förse skolan med mat.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572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En generator för</a:t>
            </a:r>
            <a:r>
              <a:rPr lang="sv-SE" baseline="0" dirty="0" smtClean="0"/>
              <a:t> att täcka skolans behov i ett område som inte är helt elektrifierat ännu.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531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Pojkarnas nybyggda sovsal</a:t>
            </a:r>
            <a:r>
              <a:rPr lang="sv-SE" dirty="0" smtClean="0"/>
              <a:t>. Skolorna har genomgått en stor renovering av byggnader</a:t>
            </a:r>
            <a:r>
              <a:rPr lang="sv-SE" baseline="0" dirty="0" smtClean="0"/>
              <a:t> under de senaste åren.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8856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/>
              <a:t>Lägg märke till solpanelerna</a:t>
            </a:r>
            <a:r>
              <a:rPr lang="sv-SE" baseline="0" dirty="0" smtClean="0"/>
              <a:t> för studier på kvällstid, och för att ladda mobilerna!</a:t>
            </a:r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585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En</a:t>
            </a:r>
            <a:r>
              <a:rPr lang="sv-SE" baseline="0" dirty="0" smtClean="0"/>
              <a:t> k</a:t>
            </a:r>
            <a:r>
              <a:rPr lang="sv-SE" dirty="0" smtClean="0"/>
              <a:t>vinnogrupp vars</a:t>
            </a:r>
            <a:r>
              <a:rPr lang="sv-SE" baseline="0" dirty="0" smtClean="0"/>
              <a:t> små barn gick i förskola på </a:t>
            </a:r>
            <a:r>
              <a:rPr lang="sv-SE" baseline="0" dirty="0" err="1" smtClean="0"/>
              <a:t>Mputa</a:t>
            </a:r>
            <a:r>
              <a:rPr lang="sv-SE" baseline="0" dirty="0" smtClean="0"/>
              <a:t> FDC </a:t>
            </a:r>
            <a:r>
              <a:rPr lang="mr-IN" baseline="0" dirty="0" smtClean="0"/>
              <a:t>–</a:t>
            </a:r>
            <a:r>
              <a:rPr lang="sv-SE" baseline="0" dirty="0" smtClean="0"/>
              <a:t> det fanns 55 barn i verksamheten.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1855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Samling</a:t>
            </a:r>
            <a:r>
              <a:rPr lang="sv-SE" baseline="0" dirty="0" smtClean="0"/>
              <a:t> i den nybyggda samlingssalen för att möta oss.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800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Vårt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senaste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projekt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handlar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stärka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unga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kvinnor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genom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fotbollskurser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319DD7-EF07-4345-A1B2-ADD6E49BC44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9885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Upendo</a:t>
            </a:r>
            <a:r>
              <a:rPr lang="sv-SE" dirty="0" smtClean="0"/>
              <a:t>, tränare för </a:t>
            </a:r>
            <a:r>
              <a:rPr lang="sv-SE" dirty="0" err="1" smtClean="0"/>
              <a:t>Mputas</a:t>
            </a:r>
            <a:r>
              <a:rPr lang="sv-SE" dirty="0" smtClean="0"/>
              <a:t> </a:t>
            </a:r>
            <a:r>
              <a:rPr lang="sv-SE" dirty="0" err="1" smtClean="0"/>
              <a:t>fotbollskurs</a:t>
            </a:r>
            <a:r>
              <a:rPr lang="sv-SE" baseline="0" dirty="0" smtClean="0"/>
              <a:t> omgiven av de båda tränarna för </a:t>
            </a:r>
            <a:r>
              <a:rPr lang="sv-SE" baseline="0" dirty="0" err="1" smtClean="0"/>
              <a:t>primaryskolorna</a:t>
            </a:r>
            <a:r>
              <a:rPr lang="sv-SE" baseline="0" dirty="0" smtClean="0"/>
              <a:t> i byn och </a:t>
            </a:r>
            <a:r>
              <a:rPr lang="sv-SE" baseline="0" dirty="0" err="1" smtClean="0"/>
              <a:t>nästbyn</a:t>
            </a:r>
            <a:r>
              <a:rPr lang="sv-SE" baseline="0" dirty="0" smtClean="0"/>
              <a:t>, </a:t>
            </a:r>
            <a:r>
              <a:rPr lang="sv-SE" sz="1200" dirty="0" err="1" smtClean="0"/>
              <a:t>Marisiana</a:t>
            </a:r>
            <a:r>
              <a:rPr lang="sv-SE" sz="1200" dirty="0" smtClean="0"/>
              <a:t> och </a:t>
            </a:r>
            <a:r>
              <a:rPr lang="sv-SE" sz="1200" dirty="0" err="1" smtClean="0"/>
              <a:t>Scola</a:t>
            </a:r>
            <a:r>
              <a:rPr lang="sv-SE" sz="1200" dirty="0" smtClean="0"/>
              <a:t>.</a:t>
            </a:r>
            <a:r>
              <a:rPr lang="sv-SE" baseline="0" dirty="0" smtClean="0"/>
              <a:t> Man kan inte att ta fel på deras glädje över satsningen. Hinder för flickor att delta i fotbollen: attityder,  måste hjälpa till hemma, </a:t>
            </a:r>
            <a:r>
              <a:rPr lang="sv-SE" baseline="0" dirty="0" err="1" smtClean="0"/>
              <a:t>child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marriages</a:t>
            </a:r>
            <a:r>
              <a:rPr lang="sv-SE" baseline="0" dirty="0" smtClean="0"/>
              <a:t>, </a:t>
            </a:r>
            <a:r>
              <a:rPr lang="sv-SE" baseline="0" dirty="0" err="1" smtClean="0"/>
              <a:t>drop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outs</a:t>
            </a:r>
            <a:r>
              <a:rPr lang="sv-SE" baseline="0" dirty="0" smtClean="0"/>
              <a:t>, </a:t>
            </a:r>
            <a:r>
              <a:rPr lang="sv-SE" baseline="0" dirty="0" err="1" smtClean="0"/>
              <a:t>witch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craft</a:t>
            </a:r>
            <a:r>
              <a:rPr lang="sv-SE" baseline="0" dirty="0" smtClean="0"/>
              <a:t>, graviditet.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3131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Dags för match. Det</a:t>
            </a:r>
            <a:r>
              <a:rPr lang="sv-SE" baseline="0" dirty="0" smtClean="0"/>
              <a:t> röda laget från </a:t>
            </a:r>
            <a:r>
              <a:rPr lang="sv-SE" baseline="0" dirty="0" err="1" smtClean="0"/>
              <a:t>Primary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school</a:t>
            </a:r>
            <a:r>
              <a:rPr lang="sv-SE" dirty="0" smtClean="0"/>
              <a:t> i kläder från PFF/IFK, Göteborg.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543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Blåa</a:t>
            </a:r>
            <a:r>
              <a:rPr lang="sv-SE" baseline="0" dirty="0" smtClean="0"/>
              <a:t> laget, </a:t>
            </a:r>
            <a:r>
              <a:rPr lang="sv-SE" baseline="0" dirty="0" err="1" smtClean="0"/>
              <a:t>Mputa</a:t>
            </a:r>
            <a:r>
              <a:rPr lang="sv-SE" baseline="0" dirty="0" smtClean="0"/>
              <a:t> FDC, flankeras av t</a:t>
            </a:r>
            <a:r>
              <a:rPr lang="sv-SE" dirty="0" smtClean="0"/>
              <a:t>ränaren </a:t>
            </a:r>
            <a:r>
              <a:rPr lang="sv-SE" dirty="0" err="1" smtClean="0"/>
              <a:t>Upendo</a:t>
            </a:r>
            <a:r>
              <a:rPr lang="sv-SE" dirty="0" smtClean="0"/>
              <a:t>, </a:t>
            </a:r>
            <a:r>
              <a:rPr lang="sv-SE" dirty="0" err="1" smtClean="0"/>
              <a:t>Myinga</a:t>
            </a:r>
            <a:r>
              <a:rPr lang="sv-SE" dirty="0" smtClean="0"/>
              <a:t> från KTO</a:t>
            </a:r>
            <a:r>
              <a:rPr lang="sv-SE" baseline="0" dirty="0" smtClean="0"/>
              <a:t> och </a:t>
            </a:r>
            <a:r>
              <a:rPr lang="sv-SE" dirty="0" smtClean="0"/>
              <a:t>rektor Norbert </a:t>
            </a:r>
            <a:r>
              <a:rPr lang="sv-SE" dirty="0" err="1" smtClean="0"/>
              <a:t>Mageni</a:t>
            </a:r>
            <a:r>
              <a:rPr lang="sv-SE" dirty="0" smtClean="0"/>
              <a:t>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4951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/>
              <a:t>Match på gräsplan/naturplan. Alla skolor i Tanzania, </a:t>
            </a:r>
            <a:r>
              <a:rPr lang="sv-SE" dirty="0" err="1" smtClean="0"/>
              <a:t>primary</a:t>
            </a:r>
            <a:r>
              <a:rPr lang="sv-SE" dirty="0" smtClean="0"/>
              <a:t>,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secondary</a:t>
            </a:r>
            <a:r>
              <a:rPr lang="sv-SE" baseline="0" dirty="0" smtClean="0"/>
              <a:t> och FDCs, har en fotbollsplan. Så viktig är fotbollen i landet. Först kommer religionen, sen fotbollen.</a:t>
            </a:r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8259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Matchen hade annonserats ut på träd och husväggar i närområdet </a:t>
            </a:r>
            <a:r>
              <a:rPr lang="mr-IN" dirty="0" smtClean="0"/>
              <a:t>–</a:t>
            </a:r>
            <a:r>
              <a:rPr lang="sv-SE" dirty="0" smtClean="0"/>
              <a:t> premiär för tjejfotboll! Uppslutningen var god och resulterade i att 11 nyanmälningar till kursen.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1464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Här odlas det bästa kaffet i Tanzania,</a:t>
            </a:r>
            <a:r>
              <a:rPr lang="sv-SE" baseline="0" dirty="0" smtClean="0"/>
              <a:t> därav välståndet.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5655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Stor publik i alla åldrar följde dagens begivenheter.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4309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Mammakursen sjöng och dansade för</a:t>
            </a:r>
            <a:r>
              <a:rPr lang="sv-SE" baseline="0" dirty="0" smtClean="0"/>
              <a:t> att höja stämningen.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3686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Medan deras småttingar såg på i solen.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021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Mr</a:t>
            </a:r>
            <a:r>
              <a:rPr lang="sv-SE" dirty="0" smtClean="0"/>
              <a:t> </a:t>
            </a:r>
            <a:r>
              <a:rPr lang="sv-SE" dirty="0" smtClean="0"/>
              <a:t>Aden, teaterlärare och rektor,</a:t>
            </a:r>
            <a:r>
              <a:rPr lang="sv-SE" baseline="0" dirty="0" smtClean="0"/>
              <a:t> </a:t>
            </a:r>
            <a:r>
              <a:rPr lang="sv-SE" baseline="0" dirty="0" smtClean="0"/>
              <a:t>betonade i sitt tal </a:t>
            </a:r>
            <a:r>
              <a:rPr lang="sv-SE" baseline="0" dirty="0" smtClean="0"/>
              <a:t>vikten av att stärka jämställdheten i landet.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720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Det finns</a:t>
            </a:r>
            <a:r>
              <a:rPr lang="sv-SE" baseline="0" dirty="0" smtClean="0"/>
              <a:t> många duktiga </a:t>
            </a:r>
            <a:r>
              <a:rPr lang="sv-SE" baseline="0" dirty="0" err="1" smtClean="0"/>
              <a:t>fotbollspelande</a:t>
            </a:r>
            <a:r>
              <a:rPr lang="sv-SE" baseline="0" dirty="0" smtClean="0"/>
              <a:t> tjejer i Tanzania, men det saknas en infrastruktur för damfotbollen. Det ville </a:t>
            </a:r>
            <a:r>
              <a:rPr lang="sv-SE" baseline="0" dirty="0" err="1" smtClean="0"/>
              <a:t>Karibu</a:t>
            </a:r>
            <a:r>
              <a:rPr lang="sv-SE" baseline="0" dirty="0" smtClean="0"/>
              <a:t> Tanzania råda bot på genom att starta fotbollskurser.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0105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Gunn</a:t>
            </a:r>
            <a:r>
              <a:rPr lang="sv-SE" baseline="0" dirty="0" smtClean="0"/>
              <a:t> Svensson, ordförande för </a:t>
            </a:r>
            <a:r>
              <a:rPr lang="sv-SE" baseline="0" dirty="0" err="1" smtClean="0"/>
              <a:t>Karibu</a:t>
            </a:r>
            <a:r>
              <a:rPr lang="sv-SE" baseline="0" dirty="0" smtClean="0"/>
              <a:t> Sverige, lägger grundstenen till den nya fotbollsplanen på </a:t>
            </a:r>
            <a:r>
              <a:rPr lang="sv-SE" baseline="0" dirty="0" err="1" smtClean="0"/>
              <a:t>Mbinga</a:t>
            </a:r>
            <a:r>
              <a:rPr lang="sv-SE" baseline="0" dirty="0" smtClean="0"/>
              <a:t> FDC, som endast är till för tjejerna. Skolans gamla fotbollsplan är redan inbokad av killarna.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3162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En viktig markering att tjejerna fått en egen fotbollsplan och slipper konkurrera med killarna</a:t>
            </a:r>
            <a:r>
              <a:rPr lang="sv-SE" baseline="0" dirty="0" smtClean="0"/>
              <a:t> om träningstider.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5555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Fotbollskursen arrangeras som en </a:t>
            </a:r>
            <a:r>
              <a:rPr lang="sv-SE" dirty="0" err="1" smtClean="0"/>
              <a:t>Outreach</a:t>
            </a:r>
            <a:r>
              <a:rPr lang="sv-SE" dirty="0" smtClean="0"/>
              <a:t> </a:t>
            </a:r>
            <a:r>
              <a:rPr lang="sv-SE" dirty="0" err="1" smtClean="0"/>
              <a:t>course</a:t>
            </a:r>
            <a:r>
              <a:rPr lang="sv-SE" dirty="0" smtClean="0"/>
              <a:t> på </a:t>
            </a:r>
            <a:r>
              <a:rPr lang="sv-SE" dirty="0" err="1" smtClean="0"/>
              <a:t>Mbinga</a:t>
            </a:r>
            <a:r>
              <a:rPr lang="sv-SE" dirty="0" smtClean="0"/>
              <a:t>, vilket betyder att deltagarna kommer efter ordinarie jobb, och är äldre än skolans elever.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0701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Vid</a:t>
            </a:r>
            <a:r>
              <a:rPr lang="sv-SE" baseline="0" dirty="0" smtClean="0"/>
              <a:t> invigningen mötte </a:t>
            </a:r>
            <a:r>
              <a:rPr lang="sv-SE" dirty="0" err="1" smtClean="0"/>
              <a:t>Mbinga</a:t>
            </a:r>
            <a:r>
              <a:rPr lang="sv-SE" dirty="0" smtClean="0"/>
              <a:t> FDC </a:t>
            </a:r>
            <a:r>
              <a:rPr lang="sv-SE" dirty="0" err="1" smtClean="0"/>
              <a:t>Mbinga</a:t>
            </a:r>
            <a:r>
              <a:rPr lang="sv-SE" dirty="0" smtClean="0"/>
              <a:t> College </a:t>
            </a:r>
            <a:r>
              <a:rPr lang="mr-IN" dirty="0" smtClean="0"/>
              <a:t>–</a:t>
            </a:r>
            <a:r>
              <a:rPr lang="sv-SE" dirty="0" smtClean="0"/>
              <a:t> gymnasister</a:t>
            </a:r>
            <a:r>
              <a:rPr lang="sv-SE" baseline="0" dirty="0" smtClean="0"/>
              <a:t> i grönt. Det blev en tuff match.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6770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Några av åskådarna.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5533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Engagerad publik här också. Längst till vänster ses </a:t>
            </a:r>
            <a:r>
              <a:rPr lang="sv-SE" dirty="0" err="1" smtClean="0"/>
              <a:t>Myinga</a:t>
            </a:r>
            <a:r>
              <a:rPr lang="sv-SE" dirty="0" smtClean="0"/>
              <a:t> från KTO</a:t>
            </a:r>
            <a:r>
              <a:rPr lang="sv-SE" baseline="0" dirty="0" smtClean="0"/>
              <a:t> och </a:t>
            </a:r>
            <a:r>
              <a:rPr lang="sv-SE" baseline="0" dirty="0" err="1" smtClean="0"/>
              <a:t>Maggid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Mjengwa</a:t>
            </a:r>
            <a:r>
              <a:rPr lang="sv-SE" baseline="0" dirty="0" smtClean="0"/>
              <a:t> i guldbroderad skjorta också från KTO. </a:t>
            </a:r>
            <a:r>
              <a:rPr lang="sv-SE" dirty="0" smtClean="0"/>
              <a:t>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7457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Rektor </a:t>
            </a:r>
            <a:r>
              <a:rPr lang="sv-SE" dirty="0" err="1" smtClean="0"/>
              <a:t>Aiden</a:t>
            </a:r>
            <a:r>
              <a:rPr lang="sv-SE" dirty="0" smtClean="0"/>
              <a:t> </a:t>
            </a:r>
            <a:r>
              <a:rPr lang="sv-SE" dirty="0" smtClean="0"/>
              <a:t>med Grace,</a:t>
            </a:r>
            <a:r>
              <a:rPr lang="sv-SE" baseline="0" dirty="0" smtClean="0"/>
              <a:t> tränare för fotbollslaget och representant i kommunfullmäktige i </a:t>
            </a:r>
            <a:r>
              <a:rPr lang="sv-SE" baseline="0" dirty="0" err="1" smtClean="0"/>
              <a:t>Mbinga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town</a:t>
            </a:r>
            <a:r>
              <a:rPr lang="sv-SE" baseline="0" dirty="0" smtClean="0"/>
              <a:t>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2832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KTOs</a:t>
            </a:r>
            <a:r>
              <a:rPr lang="sv-SE" dirty="0" smtClean="0"/>
              <a:t> broschyr för att värva deltagare till fotbollskurserna. Tillströmningen har varit stor och </a:t>
            </a:r>
            <a:r>
              <a:rPr lang="sv-SE" dirty="0" smtClean="0"/>
              <a:t>från 2021 </a:t>
            </a:r>
            <a:r>
              <a:rPr lang="sv-SE" dirty="0" smtClean="0"/>
              <a:t>är det </a:t>
            </a:r>
            <a:r>
              <a:rPr lang="sv-SE" dirty="0" smtClean="0"/>
              <a:t>41 </a:t>
            </a:r>
            <a:r>
              <a:rPr lang="sv-SE" dirty="0" smtClean="0"/>
              <a:t>FDCs som erbjuder dessa kurser.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2897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Stolta åskådare till fotbollsmatchen. Framtiden är deras!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374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Det finns drygt 50 Folk </a:t>
            </a:r>
            <a:r>
              <a:rPr lang="sv-SE" dirty="0" err="1" smtClean="0"/>
              <a:t>Development</a:t>
            </a:r>
            <a:r>
              <a:rPr lang="sv-SE" dirty="0" smtClean="0"/>
              <a:t> Colleges spridda över Tanzania </a:t>
            </a:r>
            <a:r>
              <a:rPr lang="mr-IN" dirty="0" smtClean="0"/>
              <a:t>–</a:t>
            </a:r>
            <a:r>
              <a:rPr lang="sv-SE" dirty="0" smtClean="0"/>
              <a:t> av dem är 27 skolor med i </a:t>
            </a:r>
            <a:r>
              <a:rPr lang="sv-SE" dirty="0" err="1" smtClean="0"/>
              <a:t>KARIBUs</a:t>
            </a:r>
            <a:r>
              <a:rPr lang="sv-SE" dirty="0" smtClean="0"/>
              <a:t> projekt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495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Karibu</a:t>
            </a:r>
            <a:r>
              <a:rPr lang="sv-SE" dirty="0" smtClean="0"/>
              <a:t> Sverige måste få ihop till egenavgiften, som var 10 % av 480.000 kr, dvs 48.000 kr.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512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Här undertecknar ordföranden för TTF och Mia </a:t>
            </a:r>
            <a:r>
              <a:rPr lang="sv-SE" dirty="0" err="1" smtClean="0"/>
              <a:t>Mjengwa</a:t>
            </a:r>
            <a:r>
              <a:rPr lang="sv-SE" dirty="0" smtClean="0"/>
              <a:t> från KTA ett samarbetsavtal för </a:t>
            </a:r>
            <a:r>
              <a:rPr lang="sv-SE" dirty="0" err="1" smtClean="0"/>
              <a:t>Football</a:t>
            </a:r>
            <a:r>
              <a:rPr lang="sv-SE" dirty="0" smtClean="0"/>
              <a:t> for </a:t>
            </a:r>
            <a:r>
              <a:rPr lang="sv-SE" dirty="0" err="1" smtClean="0"/>
              <a:t>young</a:t>
            </a:r>
            <a:r>
              <a:rPr lang="sv-SE" dirty="0" smtClean="0"/>
              <a:t> </a:t>
            </a:r>
            <a:r>
              <a:rPr lang="sv-SE" dirty="0" err="1" smtClean="0"/>
              <a:t>Women</a:t>
            </a:r>
            <a:r>
              <a:rPr lang="sv-SE" dirty="0" smtClean="0"/>
              <a:t> in Tanzania. Presskonferensen i Dar samlade ett 30-tal tidningar och </a:t>
            </a:r>
            <a:r>
              <a:rPr lang="sv-SE" dirty="0" err="1" smtClean="0"/>
              <a:t>TV-kanaler</a:t>
            </a:r>
            <a:r>
              <a:rPr lang="sv-SE" dirty="0" smtClean="0"/>
              <a:t>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539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Fotbollsförbundet</a:t>
            </a:r>
            <a:r>
              <a:rPr lang="sv-SE" baseline="0" dirty="0" smtClean="0"/>
              <a:t> åtog sig att utbilda lärare för fotbollskurserna.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289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De skolor</a:t>
            </a:r>
            <a:r>
              <a:rPr lang="sv-SE" baseline="0" dirty="0" smtClean="0"/>
              <a:t> som valts ut skickade personal till tränarutbildning i Dar Es Salaam i 10 dagar. Här skedde utbildningen på TFFs gräsplan </a:t>
            </a:r>
            <a:r>
              <a:rPr lang="mr-IN" baseline="0" dirty="0" smtClean="0"/>
              <a:t>–</a:t>
            </a:r>
            <a:r>
              <a:rPr lang="sv-SE" baseline="0" dirty="0" smtClean="0"/>
              <a:t> landets bästa fotbollsarena.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734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Glädje!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71478-1260-4E59-8E77-81C06690219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459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E2396-1393-47D6-AE05-F29D0EAA1B02}" type="datetimeFigureOut">
              <a:rPr lang="en-US"/>
              <a:pPr>
                <a:defRPr/>
              </a:pPr>
              <a:t>20-10-04</a:t>
            </a:fld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ABBE1-8E17-4BB4-9DAF-B6B2832D7E0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 advClick="0" advTm="8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79677-2887-4D90-A380-98F6C489522F}" type="datetimeFigureOut">
              <a:rPr lang="en-US"/>
              <a:pPr>
                <a:defRPr/>
              </a:pPr>
              <a:t>20-10-04</a:t>
            </a:fld>
            <a:endParaRPr lang="en-US" dirty="0"/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DD40C-661C-455F-AB31-62349060EC6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 advClick="0" advTm="8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F5E1D-54A0-46BC-9CA6-D2A1F8B944B5}" type="datetimeFigureOut">
              <a:rPr lang="en-US"/>
              <a:pPr>
                <a:defRPr/>
              </a:pPr>
              <a:t>20-10-04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62492-1B73-40C3-857B-02C6C54ED0F5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 advClick="0" advTm="8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8E9C-4446-47E8-965C-43BCFF9F0187}" type="datetimeFigureOut">
              <a:rPr lang="en-US"/>
              <a:pPr>
                <a:defRPr/>
              </a:pPr>
              <a:t>20-10-04</a:t>
            </a:fld>
            <a:endParaRPr lang="en-US" dirty="0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661B8-4A1F-42C6-B280-6FE2BAD9619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 advClick="0" advTm="8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F5B2C-A7AA-4311-96DA-8C4B85E81F26}" type="datetimeFigureOut">
              <a:rPr lang="en-US"/>
              <a:pPr>
                <a:defRPr/>
              </a:pPr>
              <a:t>20-10-04</a:t>
            </a:fld>
            <a:endParaRPr lang="en-US" dirty="0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93EDC-B3C8-4B95-B3EF-CB48CCB548F5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 advClick="0" advTm="8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3BD12-4E20-4D39-AC3A-5CF9D5F68AB5}" type="datetimeFigureOut">
              <a:rPr lang="en-US"/>
              <a:pPr>
                <a:defRPr/>
              </a:pPr>
              <a:t>20-10-04</a:t>
            </a:fld>
            <a:endParaRPr lang="en-US" dirty="0"/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60522-D037-4035-83AD-DFD7DA23770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 advClick="0" advTm="8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91EBB-2C2A-49AC-85B3-45AA305C1587}" type="datetimeFigureOut">
              <a:rPr lang="en-US"/>
              <a:pPr>
                <a:defRPr/>
              </a:pPr>
              <a:t>20-10-04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6DC43-EFDE-4987-8901-C033172C5FA9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 advClick="0" advTm="8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9031B-DA17-48E5-9E84-0B2FA7A50810}" type="datetimeFigureOut">
              <a:rPr lang="en-US"/>
              <a:pPr>
                <a:defRPr/>
              </a:pPr>
              <a:t>20-10-04</a:t>
            </a:fld>
            <a:endParaRPr lang="en-US" dirty="0"/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B1649-5E31-4FCD-B328-F10B9677F9D9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 advClick="0" advTm="8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A8D74-E703-406F-871C-93FE8E025561}" type="datetimeFigureOut">
              <a:rPr lang="en-US"/>
              <a:pPr>
                <a:defRPr/>
              </a:pPr>
              <a:t>20-10-04</a:t>
            </a:fld>
            <a:endParaRPr lang="en-US" dirty="0"/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53F7F-2A35-4895-80BB-5ECE19F9D092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 advClick="0" advTm="8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D012F-BF93-46A3-8671-6E626AA679EB}" type="datetimeFigureOut">
              <a:rPr lang="en-US"/>
              <a:pPr>
                <a:defRPr/>
              </a:pPr>
              <a:t>20-10-04</a:t>
            </a:fld>
            <a:endParaRPr lang="en-US" dirty="0"/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C871A-BC27-419A-8EB1-5491E91A55A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 advClick="0" advTm="8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CC19F-3388-4D55-8F20-71FDB554F37C}" type="datetimeFigureOut">
              <a:rPr lang="en-US"/>
              <a:pPr>
                <a:defRPr/>
              </a:pPr>
              <a:t>20-10-04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9C990-16E9-43B8-BC54-AB2729D9CE2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 advClick="0" advTm="8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FC1450-E363-4A97-955B-D8E4C3AFC79F}" type="datetimeFigureOut">
              <a:rPr lang="en-US"/>
              <a:pPr>
                <a:defRPr/>
              </a:pPr>
              <a:t>20-10-04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2A7A50-E9D5-4ADE-BC2C-1671FC6272C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794" r:id="rId4"/>
    <p:sldLayoutId id="2147483800" r:id="rId5"/>
    <p:sldLayoutId id="2147483795" r:id="rId6"/>
    <p:sldLayoutId id="2147483801" r:id="rId7"/>
    <p:sldLayoutId id="2147483802" r:id="rId8"/>
    <p:sldLayoutId id="2147483803" r:id="rId9"/>
    <p:sldLayoutId id="2147483796" r:id="rId10"/>
    <p:sldLayoutId id="2147483804" r:id="rId11"/>
  </p:sldLayoutIdLst>
  <p:transition xmlns:p14="http://schemas.microsoft.com/office/powerpoint/2010/main" spd="med" advClick="0" advTm="800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microsoft.com/office/2007/relationships/hdphoto" Target="../media/hdphoto5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microsoft.com/office/2007/relationships/hdphoto" Target="../media/hdphoto7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1536" cy="6858000"/>
          </a:xfrm>
        </p:spPr>
      </p:pic>
      <p:sp>
        <p:nvSpPr>
          <p:cNvPr id="6" name="Rektangel 5"/>
          <p:cNvSpPr/>
          <p:nvPr/>
        </p:nvSpPr>
        <p:spPr>
          <a:xfrm>
            <a:off x="213852" y="2192594"/>
            <a:ext cx="1143000" cy="1371600"/>
          </a:xfrm>
          <a:prstGeom prst="rect">
            <a:avLst/>
          </a:prstGeom>
          <a:noFill/>
          <a:ln w="152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ktangel 8"/>
          <p:cNvSpPr/>
          <p:nvPr/>
        </p:nvSpPr>
        <p:spPr>
          <a:xfrm>
            <a:off x="1752600" y="2209800"/>
            <a:ext cx="1143000" cy="1371600"/>
          </a:xfrm>
          <a:prstGeom prst="rect">
            <a:avLst/>
          </a:prstGeom>
          <a:noFill/>
          <a:ln w="152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ktangel 9"/>
          <p:cNvSpPr/>
          <p:nvPr/>
        </p:nvSpPr>
        <p:spPr>
          <a:xfrm>
            <a:off x="3276600" y="2209800"/>
            <a:ext cx="1143000" cy="1371600"/>
          </a:xfrm>
          <a:prstGeom prst="rect">
            <a:avLst/>
          </a:prstGeom>
          <a:noFill/>
          <a:ln w="152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ktangel 10"/>
          <p:cNvSpPr/>
          <p:nvPr/>
        </p:nvSpPr>
        <p:spPr>
          <a:xfrm>
            <a:off x="4838700" y="2286000"/>
            <a:ext cx="1028700" cy="1295400"/>
          </a:xfrm>
          <a:prstGeom prst="rect">
            <a:avLst/>
          </a:prstGeom>
          <a:noFill/>
          <a:ln w="120650" cap="sq" cmpd="dbl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ktangel 12"/>
          <p:cNvSpPr/>
          <p:nvPr/>
        </p:nvSpPr>
        <p:spPr>
          <a:xfrm>
            <a:off x="7848600" y="2209800"/>
            <a:ext cx="1143000" cy="1371600"/>
          </a:xfrm>
          <a:prstGeom prst="rect">
            <a:avLst/>
          </a:prstGeom>
          <a:noFill/>
          <a:ln w="152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ktangel 13"/>
          <p:cNvSpPr/>
          <p:nvPr/>
        </p:nvSpPr>
        <p:spPr>
          <a:xfrm>
            <a:off x="228600" y="3810000"/>
            <a:ext cx="1143000" cy="1371600"/>
          </a:xfrm>
          <a:prstGeom prst="rect">
            <a:avLst/>
          </a:prstGeom>
          <a:noFill/>
          <a:ln w="152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ktangel 14"/>
          <p:cNvSpPr/>
          <p:nvPr/>
        </p:nvSpPr>
        <p:spPr>
          <a:xfrm>
            <a:off x="4800600" y="3810000"/>
            <a:ext cx="1143000" cy="1371600"/>
          </a:xfrm>
          <a:prstGeom prst="rect">
            <a:avLst/>
          </a:prstGeom>
          <a:noFill/>
          <a:ln w="152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ktangel 15"/>
          <p:cNvSpPr/>
          <p:nvPr/>
        </p:nvSpPr>
        <p:spPr>
          <a:xfrm>
            <a:off x="228600" y="5410200"/>
            <a:ext cx="1143000" cy="1371600"/>
          </a:xfrm>
          <a:prstGeom prst="rect">
            <a:avLst/>
          </a:prstGeom>
          <a:noFill/>
          <a:ln w="152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ktangel 16"/>
          <p:cNvSpPr/>
          <p:nvPr/>
        </p:nvSpPr>
        <p:spPr>
          <a:xfrm>
            <a:off x="6324600" y="5410200"/>
            <a:ext cx="1143000" cy="1371600"/>
          </a:xfrm>
          <a:prstGeom prst="rect">
            <a:avLst/>
          </a:prstGeom>
          <a:noFill/>
          <a:ln w="152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ktangel 18"/>
          <p:cNvSpPr/>
          <p:nvPr/>
        </p:nvSpPr>
        <p:spPr>
          <a:xfrm>
            <a:off x="6324600" y="2286000"/>
            <a:ext cx="1104900" cy="1295400"/>
          </a:xfrm>
          <a:prstGeom prst="rect">
            <a:avLst/>
          </a:prstGeom>
          <a:noFill/>
          <a:ln w="114300" cap="sq" cmpd="dbl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ktangel 19"/>
          <p:cNvSpPr/>
          <p:nvPr/>
        </p:nvSpPr>
        <p:spPr>
          <a:xfrm>
            <a:off x="1752600" y="3810000"/>
            <a:ext cx="1143000" cy="1371600"/>
          </a:xfrm>
          <a:prstGeom prst="rect">
            <a:avLst/>
          </a:prstGeom>
          <a:noFill/>
          <a:ln w="152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6218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cap="none" dirty="0" smtClean="0"/>
              <a:t>Steg 1-utbildning på </a:t>
            </a:r>
            <a:r>
              <a:rPr lang="sv-SE" cap="none" dirty="0" err="1" smtClean="0"/>
              <a:t>Karumestadion</a:t>
            </a:r>
            <a:r>
              <a:rPr lang="sv-SE" cap="none" dirty="0" smtClean="0"/>
              <a:t> i Dar </a:t>
            </a:r>
            <a:r>
              <a:rPr lang="sv-SE" cap="none" dirty="0" err="1" smtClean="0"/>
              <a:t>es</a:t>
            </a:r>
            <a:r>
              <a:rPr lang="sv-SE" cap="none" dirty="0" smtClean="0"/>
              <a:t> Salaam nov. 2016</a:t>
            </a:r>
            <a:endParaRPr lang="sv-SE" cap="none" dirty="0"/>
          </a:p>
        </p:txBody>
      </p:sp>
      <p:pic>
        <p:nvPicPr>
          <p:cNvPr id="6" name="Platshållare för innehåll 5" descr="träning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0" r="25050"/>
          <a:stretch>
            <a:fillRect/>
          </a:stretch>
        </p:blipFill>
        <p:spPr/>
      </p:pic>
      <p:pic>
        <p:nvPicPr>
          <p:cNvPr id="5" name="Platshållare för innehåll 4" descr="spel på pla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9" r="193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9791639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FIF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143500"/>
          </a:xfrm>
          <a:prstGeom prst="rect">
            <a:avLst/>
          </a:prstGeo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762000"/>
          </a:xfrm>
        </p:spPr>
        <p:txBody>
          <a:bodyPr/>
          <a:lstStyle/>
          <a:p>
            <a:r>
              <a:rPr lang="sv-SE" dirty="0" smtClean="0"/>
              <a:t>Steg 1-utbildning hos TFF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>
          <a:xfrm>
            <a:off x="304800" y="5791200"/>
            <a:ext cx="8686800" cy="1066799"/>
          </a:xfrm>
        </p:spPr>
        <p:txBody>
          <a:bodyPr/>
          <a:lstStyle/>
          <a:p>
            <a:r>
              <a:rPr lang="sv-SE" dirty="0" smtClean="0"/>
              <a:t>Teori och praktik från 7 på morgonen till 7 på kvällen i 10 dagar.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89500803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leen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36462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000" b="1" dirty="0" smtClean="0">
                <a:latin typeface="+mn-lt"/>
                <a:cs typeface="Cambria Math"/>
              </a:rPr>
              <a:t>Avslutning på Tränarutbildning i Dar i 10 dagar hos TFF</a:t>
            </a:r>
            <a:endParaRPr lang="sv-SE" sz="2000" b="1" dirty="0">
              <a:latin typeface="+mn-lt"/>
              <a:cs typeface="Cambria Math"/>
            </a:endParaRPr>
          </a:p>
        </p:txBody>
      </p:sp>
      <p:pic>
        <p:nvPicPr>
          <p:cNvPr id="4" name="Platshållare för innehåll 3" descr="IMG_1077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7" b="36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7856038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Fotboll för att stärka unga </a:t>
            </a:r>
            <a:r>
              <a:rPr lang="sv-SE" dirty="0" smtClean="0"/>
              <a:t>kvinnor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800" dirty="0" smtClean="0"/>
              <a:t>27 skolor har </a:t>
            </a:r>
            <a:r>
              <a:rPr lang="sv-SE" sz="2800" dirty="0" smtClean="0"/>
              <a:t>kurser </a:t>
            </a:r>
            <a:r>
              <a:rPr lang="sv-SE" sz="2800" dirty="0" smtClean="0"/>
              <a:t>med fotbollsprofil för runt 30 deltagare på varje skola.</a:t>
            </a:r>
          </a:p>
          <a:p>
            <a:r>
              <a:rPr lang="sv-SE" sz="2800" dirty="0" smtClean="0"/>
              <a:t>Deltagarna lär sig spela, träna, organisera och döma fotboll samt idrottsmedicin.</a:t>
            </a:r>
          </a:p>
          <a:p>
            <a:r>
              <a:rPr lang="sv-SE" sz="2800" dirty="0" smtClean="0"/>
              <a:t>Man organiserar fotboll för flickor som går i </a:t>
            </a:r>
            <a:r>
              <a:rPr lang="sv-SE" sz="2800" dirty="0" err="1" smtClean="0"/>
              <a:t>primary</a:t>
            </a:r>
            <a:r>
              <a:rPr lang="sv-SE" sz="2800" dirty="0" smtClean="0"/>
              <a:t> </a:t>
            </a:r>
            <a:r>
              <a:rPr lang="sv-SE" sz="2800" dirty="0" err="1" smtClean="0"/>
              <a:t>schools</a:t>
            </a:r>
            <a:r>
              <a:rPr lang="sv-SE" sz="2800" dirty="0" smtClean="0"/>
              <a:t> i området runt deras FDC/folkhögskola.</a:t>
            </a:r>
          </a:p>
          <a:p>
            <a:r>
              <a:rPr lang="sv-SE" sz="2800" dirty="0" smtClean="0"/>
              <a:t>Ledarutbildning, stärker sin fysik och förmåga att tänka strategiskt </a:t>
            </a:r>
            <a:r>
              <a:rPr lang="mr-IN" sz="2800" dirty="0" smtClean="0"/>
              <a:t>–</a:t>
            </a:r>
            <a:r>
              <a:rPr lang="sv-SE" sz="2800" dirty="0" smtClean="0"/>
              <a:t> får stärkt självkänsla och tar plats på plan </a:t>
            </a:r>
            <a:r>
              <a:rPr lang="mr-IN" sz="2800" dirty="0" smtClean="0"/>
              <a:t>–</a:t>
            </a:r>
            <a:r>
              <a:rPr lang="sv-SE" sz="2800" dirty="0" smtClean="0"/>
              <a:t> och i samhället!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3633751956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ubrik 1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Uppföljningsresa </a:t>
            </a:r>
            <a:r>
              <a:rPr lang="sv-SE" dirty="0" smtClean="0"/>
              <a:t>Fotbollsprojektet</a:t>
            </a:r>
            <a:br>
              <a:rPr lang="sv-SE" dirty="0" smtClean="0"/>
            </a:br>
            <a:r>
              <a:rPr lang="sv-SE" dirty="0" smtClean="0"/>
              <a:t>2016</a:t>
            </a:r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sp>
        <p:nvSpPr>
          <p:cNvPr id="14" name="Platshållare för text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 smtClean="0"/>
              <a:t>Uppföljningsresa till </a:t>
            </a:r>
            <a:r>
              <a:rPr lang="sv-SE" dirty="0" err="1" smtClean="0"/>
              <a:t>Iringa</a:t>
            </a:r>
            <a:r>
              <a:rPr lang="sv-SE" dirty="0" smtClean="0"/>
              <a:t>, </a:t>
            </a:r>
            <a:r>
              <a:rPr lang="sv-SE" dirty="0" err="1" smtClean="0"/>
              <a:t>Mputa</a:t>
            </a:r>
            <a:r>
              <a:rPr lang="sv-SE" dirty="0" smtClean="0"/>
              <a:t> Folk </a:t>
            </a:r>
            <a:r>
              <a:rPr lang="sv-SE" dirty="0" err="1" smtClean="0"/>
              <a:t>Development</a:t>
            </a:r>
            <a:r>
              <a:rPr lang="sv-SE" dirty="0" smtClean="0"/>
              <a:t> College och </a:t>
            </a:r>
            <a:r>
              <a:rPr lang="sv-SE" dirty="0" err="1" smtClean="0"/>
              <a:t>Mbinga</a:t>
            </a:r>
            <a:endParaRPr lang="sv-SE" dirty="0"/>
          </a:p>
        </p:txBody>
      </p:sp>
      <p:sp>
        <p:nvSpPr>
          <p:cNvPr id="20" name="Platshållare för innehåll 19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343400" cy="5029200"/>
          </a:xfrm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r>
              <a:rPr lang="sv-SE" dirty="0" smtClean="0"/>
              <a:t>Möte med </a:t>
            </a:r>
            <a:r>
              <a:rPr lang="sv-SE" dirty="0" err="1" smtClean="0"/>
              <a:t>Karibu</a:t>
            </a:r>
            <a:r>
              <a:rPr lang="sv-SE" dirty="0" smtClean="0"/>
              <a:t> Tanzania </a:t>
            </a:r>
            <a:r>
              <a:rPr lang="sv-SE" dirty="0" err="1" smtClean="0"/>
              <a:t>Organization</a:t>
            </a:r>
            <a:r>
              <a:rPr lang="sv-SE" dirty="0" smtClean="0"/>
              <a:t> i </a:t>
            </a:r>
            <a:r>
              <a:rPr lang="sv-SE" dirty="0" err="1" smtClean="0"/>
              <a:t>Iringa</a:t>
            </a:r>
            <a:endParaRPr lang="sv-SE" dirty="0" smtClean="0"/>
          </a:p>
          <a:p>
            <a:r>
              <a:rPr lang="sv-SE" dirty="0" smtClean="0"/>
              <a:t>Besök på </a:t>
            </a:r>
            <a:r>
              <a:rPr lang="sv-SE" dirty="0" err="1" smtClean="0"/>
              <a:t>Mputa</a:t>
            </a:r>
            <a:r>
              <a:rPr lang="sv-SE" dirty="0" smtClean="0"/>
              <a:t> FDC </a:t>
            </a:r>
          </a:p>
          <a:p>
            <a:r>
              <a:rPr lang="sv-SE" dirty="0" smtClean="0"/>
              <a:t>Besök på </a:t>
            </a:r>
            <a:r>
              <a:rPr lang="sv-SE" dirty="0" err="1" smtClean="0"/>
              <a:t>Mbinga</a:t>
            </a:r>
            <a:r>
              <a:rPr lang="sv-SE" dirty="0" smtClean="0"/>
              <a:t> FDC</a:t>
            </a:r>
          </a:p>
          <a:p>
            <a:r>
              <a:rPr lang="sv-SE" dirty="0" smtClean="0"/>
              <a:t>Besök på </a:t>
            </a:r>
            <a:r>
              <a:rPr lang="sv-SE" dirty="0" err="1" smtClean="0"/>
              <a:t>Arnautoglu</a:t>
            </a:r>
            <a:r>
              <a:rPr lang="sv-SE" dirty="0" smtClean="0"/>
              <a:t> FDC</a:t>
            </a:r>
          </a:p>
          <a:p>
            <a:r>
              <a:rPr lang="sv-SE" dirty="0" smtClean="0"/>
              <a:t>Kust till kustmöte på </a:t>
            </a:r>
            <a:r>
              <a:rPr lang="sv-SE" dirty="0" err="1" smtClean="0"/>
              <a:t>Kisarawe</a:t>
            </a:r>
            <a:r>
              <a:rPr lang="sv-SE" dirty="0" smtClean="0"/>
              <a:t> FDC</a:t>
            </a:r>
          </a:p>
          <a:p>
            <a:pPr marL="0" indent="0">
              <a:buNone/>
            </a:pPr>
            <a:r>
              <a:rPr lang="sv-SE" dirty="0"/>
              <a:t>	</a:t>
            </a:r>
          </a:p>
        </p:txBody>
      </p:sp>
      <p:pic>
        <p:nvPicPr>
          <p:cNvPr id="9" name="Bildobjekt 8" descr="DSC_0115.NE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4145" y="2029145"/>
            <a:ext cx="527749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40086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Mputa</a:t>
            </a:r>
            <a:r>
              <a:rPr lang="sv-SE" dirty="0" smtClean="0">
                <a:latin typeface="+mn-lt"/>
              </a:rPr>
              <a:t> </a:t>
            </a:r>
            <a:r>
              <a:rPr lang="sv-SE" dirty="0" smtClean="0"/>
              <a:t>Folk </a:t>
            </a:r>
            <a:r>
              <a:rPr lang="sv-SE" dirty="0" err="1" smtClean="0"/>
              <a:t>Development</a:t>
            </a:r>
            <a:r>
              <a:rPr lang="sv-SE" dirty="0" smtClean="0"/>
              <a:t> College</a:t>
            </a:r>
            <a:endParaRPr lang="sv-SE" dirty="0"/>
          </a:p>
        </p:txBody>
      </p:sp>
      <p:pic>
        <p:nvPicPr>
          <p:cNvPr id="5" name="Platshållare för innehåll 4" descr="IMG_1077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0" r="25050"/>
          <a:stretch>
            <a:fillRect/>
          </a:stretch>
        </p:blipFill>
        <p:spPr/>
      </p:pic>
      <p:pic>
        <p:nvPicPr>
          <p:cNvPr id="6" name="Platshållare för innehåll 5" descr="DSC_0109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8" b="10108"/>
          <a:stretch>
            <a:fillRect/>
          </a:stretch>
        </p:blipFill>
        <p:spPr>
          <a:xfrm>
            <a:off x="76200" y="1600200"/>
            <a:ext cx="8915400" cy="4724400"/>
          </a:xfrm>
        </p:spPr>
      </p:pic>
    </p:spTree>
    <p:extLst>
      <p:ext uri="{BB962C8B-B14F-4D97-AF65-F5344CB8AC3E}">
        <p14:creationId xmlns:p14="http://schemas.microsoft.com/office/powerpoint/2010/main" val="426645144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400" dirty="0" smtClean="0">
                <a:latin typeface="+mn-lt"/>
              </a:rPr>
              <a:t>Flickornas sovsal på </a:t>
            </a:r>
            <a:r>
              <a:rPr lang="sv-SE" sz="2400" dirty="0" err="1" smtClean="0">
                <a:latin typeface="+mn-lt"/>
              </a:rPr>
              <a:t>Mputa</a:t>
            </a:r>
            <a:r>
              <a:rPr lang="sv-SE" sz="2400" dirty="0" smtClean="0">
                <a:latin typeface="+mn-lt"/>
              </a:rPr>
              <a:t> FDC</a:t>
            </a:r>
            <a:endParaRPr lang="sv-SE" sz="2400" dirty="0">
              <a:latin typeface="+mn-lt"/>
            </a:endParaRPr>
          </a:p>
        </p:txBody>
      </p:sp>
      <p:pic>
        <p:nvPicPr>
          <p:cNvPr id="4" name="Platshållare för innehåll 3" descr="DSC_0088.NE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64" b="10764"/>
          <a:stretch>
            <a:fillRect/>
          </a:stretch>
        </p:blipFill>
        <p:spPr>
          <a:xfrm>
            <a:off x="304800" y="1219200"/>
            <a:ext cx="8686800" cy="4860925"/>
          </a:xfrm>
        </p:spPr>
      </p:pic>
    </p:spTree>
    <p:extLst>
      <p:ext uri="{BB962C8B-B14F-4D97-AF65-F5344CB8AC3E}">
        <p14:creationId xmlns:p14="http://schemas.microsoft.com/office/powerpoint/2010/main" val="211762535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DSC_0091.NE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87836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SC_0093.NE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52622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cap="none" dirty="0" smtClean="0">
                <a:solidFill>
                  <a:schemeClr val="tx1"/>
                </a:solidFill>
                <a:effectLst/>
              </a:rPr>
              <a:t>TANZANIA WOMEN FOOTBALL PROGRAM</a:t>
            </a:r>
            <a:r>
              <a:rPr lang="en-US" sz="2800" cap="none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2800" cap="none" dirty="0" smtClean="0">
                <a:solidFill>
                  <a:schemeClr val="tx1"/>
                </a:solidFill>
                <a:effectLst/>
              </a:rPr>
            </a:br>
            <a:r>
              <a:rPr lang="en-US" sz="3200" cap="none" dirty="0" err="1" smtClean="0">
                <a:solidFill>
                  <a:schemeClr val="tx1"/>
                </a:solidFill>
                <a:effectLst/>
              </a:rPr>
              <a:t>Mpira</a:t>
            </a:r>
            <a:r>
              <a:rPr lang="en-US" sz="3200" cap="none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3200" cap="none" dirty="0" err="1" smtClean="0">
                <a:solidFill>
                  <a:schemeClr val="tx1"/>
                </a:solidFill>
                <a:effectLst/>
              </a:rPr>
              <a:t>Fursa</a:t>
            </a:r>
            <a:endParaRPr lang="en-US" sz="3200" cap="none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9144000" cy="1219200"/>
          </a:xfrm>
        </p:spPr>
        <p:txBody>
          <a:bodyPr>
            <a:normAutofit/>
          </a:bodyPr>
          <a:lstStyle/>
          <a:p>
            <a:pPr algn="just" eaLnBrk="1" fontAlgn="auto" hangingPunct="1">
              <a:spcAft>
                <a:spcPts val="0"/>
              </a:spcAft>
              <a:buNone/>
              <a:defRPr/>
            </a:pPr>
            <a:r>
              <a:rPr lang="en-US" sz="2400" b="1" dirty="0" smtClean="0"/>
              <a:t>	</a:t>
            </a:r>
            <a:r>
              <a:rPr lang="en-US" sz="2200" dirty="0"/>
              <a:t>A strategy to increase women’s football participation in order to bring about more gender equality and socio-economic empowerment for women</a:t>
            </a:r>
          </a:p>
          <a:p>
            <a:pPr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31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r="-480" b="27869"/>
          <a:stretch>
            <a:fillRect/>
          </a:stretch>
        </p:blipFill>
        <p:spPr bwMode="auto">
          <a:xfrm>
            <a:off x="152400" y="2437990"/>
            <a:ext cx="8991600" cy="4471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3693578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SC_0094.NE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10527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SC_0095.NE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91396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SC_0102.NE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74500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SC_0106.NE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02059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 descr="DSC_0078.NEF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65" b="-5265"/>
          <a:stretch>
            <a:fillRect/>
          </a:stretch>
        </p:blipFill>
        <p:spPr>
          <a:xfrm rot="5400000">
            <a:off x="4137524" y="1425076"/>
            <a:ext cx="4983751" cy="3657600"/>
          </a:xfrm>
        </p:spPr>
      </p:pic>
      <p:sp>
        <p:nvSpPr>
          <p:cNvPr id="12" name="Rubrik 11"/>
          <p:cNvSpPr>
            <a:spLocks noGrp="1"/>
          </p:cNvSpPr>
          <p:nvPr>
            <p:ph type="title"/>
          </p:nvPr>
        </p:nvSpPr>
        <p:spPr>
          <a:xfrm>
            <a:off x="3886200" y="5638800"/>
            <a:ext cx="5029200" cy="762000"/>
          </a:xfrm>
        </p:spPr>
        <p:txBody>
          <a:bodyPr/>
          <a:lstStyle/>
          <a:p>
            <a:r>
              <a:rPr lang="sv-SE" dirty="0" smtClean="0"/>
              <a:t>	Fotbollsglädje</a:t>
            </a:r>
            <a:endParaRPr lang="sv-SE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half" idx="2"/>
          </p:nvPr>
        </p:nvSpPr>
        <p:spPr>
          <a:xfrm>
            <a:off x="3733800" y="5791200"/>
            <a:ext cx="5410200" cy="609600"/>
          </a:xfrm>
        </p:spPr>
        <p:txBody>
          <a:bodyPr/>
          <a:lstStyle/>
          <a:p>
            <a:r>
              <a:rPr lang="sv-SE" sz="2000" dirty="0" smtClean="0"/>
              <a:t>, </a:t>
            </a:r>
            <a:endParaRPr lang="sv-SE" sz="2000" dirty="0"/>
          </a:p>
        </p:txBody>
      </p:sp>
      <p:pic>
        <p:nvPicPr>
          <p:cNvPr id="8" name="Bildobjekt 7" descr="DSC_0115.NE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2766" y="1751965"/>
            <a:ext cx="5410202" cy="343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85171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DSC_0111.NE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59417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SC_0112.NEF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2929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SC_0119.NEF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91457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SC_0124.NE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50769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SC_0150.NE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3"/>
          <a:stretch/>
        </p:blipFill>
        <p:spPr>
          <a:xfrm>
            <a:off x="0" y="1709412"/>
            <a:ext cx="9144000" cy="4744842"/>
          </a:xfrm>
          <a:prstGeom prst="rect">
            <a:avLst/>
          </a:prstGeo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dirty="0" err="1" smtClean="0"/>
              <a:t>Mbinga</a:t>
            </a:r>
            <a:r>
              <a:rPr lang="sv-SE" sz="2800" dirty="0" smtClean="0"/>
              <a:t> FDC </a:t>
            </a:r>
            <a:r>
              <a:rPr lang="sv-SE" sz="2800" dirty="0" smtClean="0"/>
              <a:t>i ett av  </a:t>
            </a:r>
            <a:r>
              <a:rPr lang="sv-SE" sz="2800" dirty="0" smtClean="0"/>
              <a:t>landets rikaste </a:t>
            </a:r>
            <a:r>
              <a:rPr lang="sv-SE" sz="2800" dirty="0" smtClean="0"/>
              <a:t>område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2529651651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women faootbal kta.jpg"/>
          <p:cNvPicPr>
            <a:picLocks noChangeAspect="1" noChangeArrowheads="1"/>
          </p:cNvPicPr>
          <p:nvPr/>
        </p:nvPicPr>
        <p:blipFill>
          <a:blip r:embed="rId3"/>
          <a:srcRect b="3182"/>
          <a:stretch>
            <a:fillRect/>
          </a:stretch>
        </p:blipFill>
        <p:spPr bwMode="auto">
          <a:xfrm>
            <a:off x="0" y="-20636"/>
            <a:ext cx="9144000" cy="6954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8793300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dirty="0" smtClean="0">
                <a:latin typeface="+mn-lt"/>
              </a:rPr>
              <a:t>Samling på fotbollsplanen</a:t>
            </a:r>
            <a:endParaRPr lang="sv-SE" sz="2800" dirty="0">
              <a:latin typeface="+mn-lt"/>
            </a:endParaRPr>
          </a:p>
        </p:txBody>
      </p:sp>
      <p:pic>
        <p:nvPicPr>
          <p:cNvPr id="3" name="Bildobjekt 2" descr="DSC_0193.NEF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31"/>
          <a:stretch/>
        </p:blipFill>
        <p:spPr>
          <a:xfrm>
            <a:off x="0" y="1221008"/>
            <a:ext cx="9144000" cy="523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40185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DSC_0194.NEF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37245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SC_0203.NEF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4876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SC_0208.NE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77491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SC_0210.NE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82629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SC_0211.NE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58066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SC_0220.NEF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98744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SC_0223.NE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21785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SC_0235.NE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67512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SC_0243.NE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24299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Skanningsbild.jpe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11" r="-22011"/>
          <a:stretch>
            <a:fillRect/>
          </a:stretch>
        </p:blipFill>
        <p:spPr>
          <a:xfrm>
            <a:off x="457200" y="381000"/>
            <a:ext cx="8369300" cy="5729288"/>
          </a:xfrm>
        </p:spPr>
      </p:pic>
    </p:spTree>
    <p:extLst>
      <p:ext uri="{BB962C8B-B14F-4D97-AF65-F5344CB8AC3E}">
        <p14:creationId xmlns:p14="http://schemas.microsoft.com/office/powerpoint/2010/main" val="2211363583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SC_0247.NE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66907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mpira furs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0"/>
            <a:ext cx="2838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84703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SC_0245.NE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3033" y="1178273"/>
            <a:ext cx="6866561" cy="4560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752841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Karibu</a:t>
            </a:r>
            <a:r>
              <a:rPr lang="sv-SE" dirty="0" smtClean="0"/>
              <a:t> Tanzania organisation, KTO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sz="2400" dirty="0" err="1" smtClean="0"/>
              <a:t>Karibu</a:t>
            </a:r>
            <a:r>
              <a:rPr lang="sv-SE" sz="2400" dirty="0" smtClean="0"/>
              <a:t> Tanzania Organisation, KTO, är intresseorganisation för alla Folk </a:t>
            </a:r>
            <a:r>
              <a:rPr lang="sv-SE" sz="2400" dirty="0" err="1" smtClean="0"/>
              <a:t>Development</a:t>
            </a:r>
            <a:r>
              <a:rPr lang="sv-SE" sz="2400" dirty="0" smtClean="0"/>
              <a:t> Colleges, FDCs, och vår partner-organisation. De arbetar för att stärka och utveckla skolorna. </a:t>
            </a:r>
          </a:p>
          <a:p>
            <a:r>
              <a:rPr lang="sv-SE" sz="2400" dirty="0" smtClean="0"/>
              <a:t> Ett viktigt mål för FDCs är    att stärka unga kvinnor och  arbeta för jämställdhet. </a:t>
            </a:r>
            <a:endParaRPr lang="sv-SE" sz="2400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sz="2400" dirty="0" smtClean="0"/>
              <a:t>2013 fick </a:t>
            </a:r>
            <a:r>
              <a:rPr lang="sv-SE" sz="2400" dirty="0" err="1" smtClean="0"/>
              <a:t>Karibu</a:t>
            </a:r>
            <a:r>
              <a:rPr lang="sv-SE" sz="2400" dirty="0" smtClean="0"/>
              <a:t> Sverige en förfrågan att stödja ett fotbollsprojekt för unga </a:t>
            </a:r>
            <a:r>
              <a:rPr lang="sv-SE" sz="2400" dirty="0" smtClean="0"/>
              <a:t>kvinnor</a:t>
            </a:r>
            <a:r>
              <a:rPr lang="sv-SE" sz="2400" dirty="0" smtClean="0"/>
              <a:t>.</a:t>
            </a:r>
            <a:endParaRPr lang="sv-SE" sz="2400" dirty="0" smtClean="0"/>
          </a:p>
          <a:p>
            <a:endParaRPr lang="sv-SE" sz="2400" dirty="0" smtClean="0"/>
          </a:p>
          <a:p>
            <a:r>
              <a:rPr lang="sv-SE" sz="2400" dirty="0" smtClean="0"/>
              <a:t>Clara Nankler och Gunn Svensson blev projektledare för Tanzania </a:t>
            </a:r>
            <a:r>
              <a:rPr lang="sv-SE" sz="2400" dirty="0" err="1" smtClean="0"/>
              <a:t>Women</a:t>
            </a:r>
            <a:r>
              <a:rPr lang="sv-SE" sz="2400" dirty="0" smtClean="0"/>
              <a:t> </a:t>
            </a:r>
            <a:r>
              <a:rPr lang="sv-SE" sz="2400" dirty="0" err="1" smtClean="0"/>
              <a:t>Football</a:t>
            </a:r>
            <a:r>
              <a:rPr lang="sv-SE" sz="2400" dirty="0" smtClean="0"/>
              <a:t> Project.</a:t>
            </a:r>
          </a:p>
          <a:p>
            <a:endParaRPr lang="sv-SE" sz="2400" dirty="0"/>
          </a:p>
          <a:p>
            <a:r>
              <a:rPr lang="sv-SE" sz="2400" dirty="0" err="1" smtClean="0"/>
              <a:t>Karibuföreningen</a:t>
            </a:r>
            <a:r>
              <a:rPr lang="sv-SE" sz="2400" dirty="0" smtClean="0"/>
              <a:t> sökte pengar hos Forum Syd/Sida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452717018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dirty="0" smtClean="0">
                <a:solidFill>
                  <a:schemeClr val="accent2"/>
                </a:solidFill>
              </a:rPr>
              <a:t>2016 rullade vi igång</a:t>
            </a:r>
            <a:endParaRPr lang="sv-SE" sz="2800" dirty="0">
              <a:solidFill>
                <a:schemeClr val="accent2"/>
              </a:solidFill>
            </a:endParaRPr>
          </a:p>
        </p:txBody>
      </p:sp>
      <p:sp>
        <p:nvSpPr>
          <p:cNvPr id="8" name="Platshållare för text 7"/>
          <p:cNvSpPr>
            <a:spLocks noGrp="1"/>
          </p:cNvSpPr>
          <p:nvPr>
            <p:ph type="body" idx="1"/>
          </p:nvPr>
        </p:nvSpPr>
        <p:spPr>
          <a:xfrm>
            <a:off x="281444" y="685800"/>
            <a:ext cx="8557756" cy="620712"/>
          </a:xfrm>
        </p:spPr>
        <p:txBody>
          <a:bodyPr/>
          <a:lstStyle/>
          <a:p>
            <a:r>
              <a:rPr lang="sv-SE" sz="2000" dirty="0"/>
              <a:t>Forum syd </a:t>
            </a:r>
            <a:r>
              <a:rPr lang="sv-SE" sz="2000" dirty="0" smtClean="0"/>
              <a:t>beviljade </a:t>
            </a:r>
            <a:r>
              <a:rPr lang="sv-SE" sz="2000" dirty="0"/>
              <a:t>oss </a:t>
            </a:r>
            <a:r>
              <a:rPr lang="sv-SE" sz="2000" dirty="0" smtClean="0"/>
              <a:t>480.000 </a:t>
            </a:r>
            <a:endParaRPr lang="sv-SE" sz="2000" dirty="0"/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half" idx="3"/>
          </p:nvPr>
        </p:nvSpPr>
        <p:spPr>
          <a:xfrm>
            <a:off x="4648199" y="666750"/>
            <a:ext cx="4289067" cy="639762"/>
          </a:xfrm>
        </p:spPr>
        <p:txBody>
          <a:bodyPr/>
          <a:lstStyle/>
          <a:p>
            <a:r>
              <a:rPr lang="sv-SE" sz="2000" dirty="0" smtClean="0"/>
              <a:t>10% i egenavgift</a:t>
            </a:r>
            <a:endParaRPr lang="sv-SE" sz="2000" dirty="0"/>
          </a:p>
        </p:txBody>
      </p:sp>
      <p:sp>
        <p:nvSpPr>
          <p:cNvPr id="9" name="Platshållare för innehåll 8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sv-SE" dirty="0" smtClean="0"/>
              <a:t>KTO tog kontakt med Tanzanias Fotbollförbund, TFF, om samarbete i satsningen på Damfotboll.</a:t>
            </a:r>
          </a:p>
          <a:p>
            <a:endParaRPr lang="sv-SE" dirty="0"/>
          </a:p>
          <a:p>
            <a:r>
              <a:rPr lang="sv-SE" dirty="0" smtClean="0"/>
              <a:t>Informerade alla FDCs om möjligheten att få starta fotbollskurser.</a:t>
            </a:r>
          </a:p>
          <a:p>
            <a:endParaRPr lang="sv-SE" dirty="0"/>
          </a:p>
          <a:p>
            <a:r>
              <a:rPr lang="sv-SE" dirty="0" smtClean="0"/>
              <a:t>Och planerade satsningen</a:t>
            </a:r>
            <a:endParaRPr lang="sv-SE" dirty="0"/>
          </a:p>
        </p:txBody>
      </p:sp>
      <p:sp>
        <p:nvSpPr>
          <p:cNvPr id="11" name="Platshållare för innehåll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sv-SE" dirty="0" err="1" smtClean="0"/>
              <a:t>Karibu</a:t>
            </a:r>
            <a:r>
              <a:rPr lang="sv-SE" dirty="0" smtClean="0"/>
              <a:t> Sverige kontaktade </a:t>
            </a:r>
          </a:p>
          <a:p>
            <a:r>
              <a:rPr lang="sv-SE" dirty="0" smtClean="0"/>
              <a:t>Folkhögskolor med vänskolor i projektet</a:t>
            </a:r>
            <a:r>
              <a:rPr lang="sv-SE" dirty="0"/>
              <a:t> </a:t>
            </a:r>
            <a:r>
              <a:rPr lang="sv-SE" dirty="0" smtClean="0"/>
              <a:t>och </a:t>
            </a:r>
            <a:r>
              <a:rPr lang="sv-SE" dirty="0" err="1" smtClean="0"/>
              <a:t>idrottsfolkhög</a:t>
            </a:r>
            <a:r>
              <a:rPr lang="sv-SE" dirty="0" smtClean="0"/>
              <a:t>-skolor</a:t>
            </a:r>
          </a:p>
          <a:p>
            <a:r>
              <a:rPr lang="sv-SE" dirty="0" smtClean="0"/>
              <a:t>Spred information</a:t>
            </a:r>
          </a:p>
          <a:p>
            <a:r>
              <a:rPr lang="sv-SE" dirty="0" smtClean="0"/>
              <a:t>Sökte stipendier</a:t>
            </a:r>
          </a:p>
          <a:p>
            <a:r>
              <a:rPr lang="sv-SE" dirty="0" smtClean="0"/>
              <a:t>Startade lotterier</a:t>
            </a:r>
          </a:p>
          <a:p>
            <a:r>
              <a:rPr lang="sv-SE" dirty="0" smtClean="0"/>
              <a:t>Åkte på turné och deltog i folkhögskolornas </a:t>
            </a:r>
          </a:p>
          <a:p>
            <a:r>
              <a:rPr lang="sv-SE" dirty="0" smtClean="0"/>
              <a:t>Operation Dagsverke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11774926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06461486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457200" y="304800"/>
            <a:ext cx="8305800" cy="4885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sv-SE" sz="3200" dirty="0" smtClean="0"/>
              <a:t>Tanzanias fotbollsförbund införlivade </a:t>
            </a:r>
            <a:r>
              <a:rPr lang="sv-SE" sz="3200" dirty="0" err="1" smtClean="0"/>
              <a:t>KTO:s</a:t>
            </a:r>
            <a:r>
              <a:rPr lang="sv-SE" sz="3200" dirty="0" smtClean="0"/>
              <a:t> plan för damfotboll i Tanzania. De skrev:</a:t>
            </a:r>
            <a:br>
              <a:rPr lang="sv-SE" sz="3200" dirty="0" smtClean="0"/>
            </a:br>
            <a:r>
              <a:rPr lang="sv-SE" sz="3200" i="1" dirty="0" err="1" smtClean="0"/>
              <a:t>Women’s</a:t>
            </a:r>
            <a:r>
              <a:rPr lang="sv-SE" sz="3200" i="1" dirty="0" smtClean="0"/>
              <a:t> </a:t>
            </a:r>
            <a:r>
              <a:rPr lang="sv-SE" sz="3200" i="1" dirty="0" err="1"/>
              <a:t>football</a:t>
            </a:r>
            <a:r>
              <a:rPr lang="sv-SE" sz="3200" i="1" dirty="0"/>
              <a:t> is the </a:t>
            </a:r>
            <a:r>
              <a:rPr lang="sv-SE" sz="3200" i="1" dirty="0" err="1"/>
              <a:t>future</a:t>
            </a:r>
            <a:r>
              <a:rPr lang="sv-SE" sz="3200" i="1" dirty="0"/>
              <a:t> </a:t>
            </a:r>
            <a:r>
              <a:rPr lang="sv-SE" sz="3200" i="1" dirty="0" err="1"/>
              <a:t>of</a:t>
            </a:r>
            <a:r>
              <a:rPr lang="sv-SE" sz="3200" i="1" dirty="0"/>
              <a:t> </a:t>
            </a:r>
            <a:r>
              <a:rPr lang="sv-SE" sz="3200" i="1" dirty="0" err="1"/>
              <a:t>football</a:t>
            </a:r>
            <a:r>
              <a:rPr lang="sv-SE" sz="3200" i="1" dirty="0"/>
              <a:t>. </a:t>
            </a:r>
            <a:r>
              <a:rPr lang="sv-SE" sz="3200" i="1" dirty="0" smtClean="0"/>
              <a:t>”TFF </a:t>
            </a:r>
            <a:r>
              <a:rPr lang="sv-SE" sz="3200" i="1" dirty="0"/>
              <a:t>has a </a:t>
            </a:r>
            <a:r>
              <a:rPr lang="sv-SE" sz="3200" i="1" dirty="0" err="1"/>
              <a:t>duty</a:t>
            </a:r>
            <a:r>
              <a:rPr lang="sv-SE" sz="3200" i="1" dirty="0"/>
              <a:t> </a:t>
            </a:r>
            <a:r>
              <a:rPr lang="sv-SE" sz="3200" i="1" dirty="0" err="1"/>
              <a:t>to</a:t>
            </a:r>
            <a:r>
              <a:rPr lang="sv-SE" sz="3200" i="1" dirty="0"/>
              <a:t> </a:t>
            </a:r>
            <a:r>
              <a:rPr lang="sv-SE" sz="3200" i="1" dirty="0" err="1"/>
              <a:t>develop</a:t>
            </a:r>
            <a:r>
              <a:rPr lang="sv-SE" sz="3200" i="1" dirty="0"/>
              <a:t>, </a:t>
            </a:r>
            <a:r>
              <a:rPr lang="sv-SE" sz="3200" i="1" dirty="0" err="1"/>
              <a:t>promote</a:t>
            </a:r>
            <a:r>
              <a:rPr lang="sv-SE" sz="3200" i="1" dirty="0"/>
              <a:t> and </a:t>
            </a:r>
            <a:r>
              <a:rPr lang="sv-SE" sz="3200" i="1" dirty="0" err="1" smtClean="0"/>
              <a:t>organize</a:t>
            </a:r>
            <a:r>
              <a:rPr lang="sv-SE" sz="3200" i="1" dirty="0"/>
              <a:t> </a:t>
            </a:r>
            <a:r>
              <a:rPr lang="sv-SE" sz="3200" i="1" dirty="0" err="1" smtClean="0"/>
              <a:t>women’s</a:t>
            </a:r>
            <a:r>
              <a:rPr lang="sv-SE" sz="3200" i="1" dirty="0" smtClean="0"/>
              <a:t> </a:t>
            </a:r>
            <a:r>
              <a:rPr lang="sv-SE" sz="3200" i="1" dirty="0" err="1"/>
              <a:t>football</a:t>
            </a:r>
            <a:r>
              <a:rPr lang="sv-SE" sz="3200" i="1" dirty="0"/>
              <a:t> in the country and </a:t>
            </a:r>
            <a:r>
              <a:rPr lang="sv-SE" sz="3200" i="1" dirty="0" err="1"/>
              <a:t>to</a:t>
            </a:r>
            <a:r>
              <a:rPr lang="sv-SE" sz="3200" i="1" dirty="0"/>
              <a:t> </a:t>
            </a:r>
            <a:r>
              <a:rPr lang="sv-SE" sz="3200" i="1" dirty="0" err="1"/>
              <a:t>ensure</a:t>
            </a:r>
            <a:r>
              <a:rPr lang="sv-SE" sz="3200" i="1" dirty="0"/>
              <a:t> </a:t>
            </a:r>
            <a:r>
              <a:rPr lang="sv-SE" sz="3200" i="1" dirty="0" err="1"/>
              <a:t>their</a:t>
            </a:r>
            <a:r>
              <a:rPr lang="sv-SE" sz="3200" i="1" dirty="0"/>
              <a:t> participation in international </a:t>
            </a:r>
            <a:r>
              <a:rPr lang="sv-SE" sz="3200" i="1" dirty="0" err="1" smtClean="0"/>
              <a:t>competitions</a:t>
            </a:r>
            <a:r>
              <a:rPr lang="sv-SE" sz="3200" i="1" dirty="0" smtClean="0"/>
              <a:t>.”</a:t>
            </a:r>
            <a:endParaRPr lang="sv-SE" sz="3200" i="1" dirty="0"/>
          </a:p>
        </p:txBody>
      </p:sp>
    </p:spTree>
    <p:extLst>
      <p:ext uri="{BB962C8B-B14F-4D97-AF65-F5344CB8AC3E}">
        <p14:creationId xmlns:p14="http://schemas.microsoft.com/office/powerpoint/2010/main" val="1164727729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Träning med TFF:S bästa </a:t>
            </a:r>
            <a:r>
              <a:rPr lang="sv-SE" dirty="0" smtClean="0"/>
              <a:t>tränarutbildare</a:t>
            </a:r>
            <a:endParaRPr lang="sv-SE" dirty="0"/>
          </a:p>
        </p:txBody>
      </p:sp>
      <p:pic>
        <p:nvPicPr>
          <p:cNvPr id="5" name="Platshållare för innehåll 4" descr="instruktör2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0" r="25050"/>
          <a:stretch>
            <a:fillRect/>
          </a:stretch>
        </p:blipFill>
        <p:spPr/>
      </p:pic>
      <p:pic>
        <p:nvPicPr>
          <p:cNvPr id="8" name="Platshållare för innehåll 7" descr="dribbla 2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06" r="-190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6599851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2972</TotalTime>
  <Words>1169</Words>
  <Application>Microsoft Macintosh PowerPoint</Application>
  <PresentationFormat>Bildspel på skärmen (4:3)</PresentationFormat>
  <Paragraphs>128</Paragraphs>
  <Slides>42</Slides>
  <Notes>38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Bildrubriker</vt:lpstr>
      </vt:variant>
      <vt:variant>
        <vt:i4>42</vt:i4>
      </vt:variant>
      <vt:variant>
        <vt:lpstr>Anpassat bildspel</vt:lpstr>
      </vt:variant>
      <vt:variant>
        <vt:i4>1</vt:i4>
      </vt:variant>
    </vt:vector>
  </HeadingPairs>
  <TitlesOfParts>
    <vt:vector size="44" baseType="lpstr">
      <vt:lpstr>Trek</vt:lpstr>
      <vt:lpstr>2</vt:lpstr>
      <vt:lpstr>TANZANIA WOMEN FOOTBALL PROGRAM Mpira Fursa</vt:lpstr>
      <vt:lpstr>PowerPoint-presentation</vt:lpstr>
      <vt:lpstr>PowerPoint-presentation</vt:lpstr>
      <vt:lpstr>Karibu Tanzania organisation, KTO</vt:lpstr>
      <vt:lpstr>2016 rullade vi igång</vt:lpstr>
      <vt:lpstr>PowerPoint-presentation</vt:lpstr>
      <vt:lpstr>PowerPoint-presentation</vt:lpstr>
      <vt:lpstr>Träning med TFF:S bästa tränarutbildare</vt:lpstr>
      <vt:lpstr>Steg 1-utbildning på Karumestadion i Dar es Salaam nov. 2016</vt:lpstr>
      <vt:lpstr>Steg 1-utbildning hos TFF</vt:lpstr>
      <vt:lpstr>PowerPoint-presentation</vt:lpstr>
      <vt:lpstr>Avslutning på Tränarutbildning i Dar i 10 dagar hos TFF</vt:lpstr>
      <vt:lpstr>Fotboll för att stärka unga kvinnor</vt:lpstr>
      <vt:lpstr>Uppföljningsresa Fotbollsprojektet 2016 </vt:lpstr>
      <vt:lpstr>Mputa Folk Development College</vt:lpstr>
      <vt:lpstr>Flickornas sovsal på Mputa FDC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 Fotbollsglädje</vt:lpstr>
      <vt:lpstr>PowerPoint-presentation</vt:lpstr>
      <vt:lpstr>PowerPoint-presentation</vt:lpstr>
      <vt:lpstr>PowerPoint-presentation</vt:lpstr>
      <vt:lpstr>PowerPoint-presentation</vt:lpstr>
      <vt:lpstr>Mbinga FDC i ett av  landets rikaste område</vt:lpstr>
      <vt:lpstr>Samling på fotbollsplanen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Custom Show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KARIBU TANZANIA ASSOCIATION</dc:title>
  <dc:creator>OSCAR  NDALE;Mia Mjengwa Bergdahl</dc:creator>
  <cp:lastModifiedBy>clara hyldgaard nankler</cp:lastModifiedBy>
  <cp:revision>227</cp:revision>
  <dcterms:created xsi:type="dcterms:W3CDTF">2013-11-29T08:33:04Z</dcterms:created>
  <dcterms:modified xsi:type="dcterms:W3CDTF">2020-10-04T18:24:17Z</dcterms:modified>
</cp:coreProperties>
</file>