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315" r:id="rId5"/>
    <p:sldId id="438" r:id="rId6"/>
    <p:sldId id="428" r:id="rId7"/>
    <p:sldId id="439" r:id="rId8"/>
    <p:sldId id="440" r:id="rId9"/>
    <p:sldId id="441" r:id="rId10"/>
    <p:sldId id="319" r:id="rId11"/>
    <p:sldId id="321" r:id="rId1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3297" autoAdjust="0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6CC33-22B2-45ED-BDCC-574BEFA73B9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9F4429D-0990-464C-9E47-2F89DBD3B1A4}">
      <dgm:prSet phldrT="[Text]"/>
      <dgm:spPr/>
      <dgm:t>
        <a:bodyPr/>
        <a:lstStyle/>
        <a:p>
          <a:r>
            <a:rPr lang="sv-SE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Inkluderande undervisning</a:t>
          </a:r>
        </a:p>
      </dgm:t>
    </dgm:pt>
    <dgm:pt modelId="{101BCE9C-6579-4DFC-9EC4-206289E6EEFD}" type="parTrans" cxnId="{1708C694-E7E8-4A64-A851-0F54281AC0AF}">
      <dgm:prSet/>
      <dgm:spPr/>
      <dgm:t>
        <a:bodyPr/>
        <a:lstStyle/>
        <a:p>
          <a:endParaRPr lang="sv-SE"/>
        </a:p>
      </dgm:t>
    </dgm:pt>
    <dgm:pt modelId="{1A074B55-A568-414A-9E4E-B7AAB5A1A6BD}" type="sibTrans" cxnId="{1708C694-E7E8-4A64-A851-0F54281AC0AF}">
      <dgm:prSet/>
      <dgm:spPr/>
      <dgm:t>
        <a:bodyPr/>
        <a:lstStyle/>
        <a:p>
          <a:endParaRPr lang="sv-SE"/>
        </a:p>
      </dgm:t>
    </dgm:pt>
    <dgm:pt modelId="{8DBD92A6-73CF-48D5-84A7-B003EB99F482}">
      <dgm:prSet phldrT="[Text]" custT="1"/>
      <dgm:spPr/>
      <dgm:t>
        <a:bodyPr/>
        <a:lstStyle/>
        <a:p>
          <a:r>
            <a:rPr lang="sv-SE" sz="2400" b="1" dirty="0"/>
            <a:t>Stärkt fokus på psykosocial miljö</a:t>
          </a:r>
        </a:p>
        <a:p>
          <a:r>
            <a:rPr lang="sv-SE" sz="2400" b="1" dirty="0"/>
            <a:t>Riktade interventioner</a:t>
          </a:r>
        </a:p>
      </dgm:t>
    </dgm:pt>
    <dgm:pt modelId="{3FD631A7-BBDE-4470-9A7C-16EB2E3F7AB6}" type="parTrans" cxnId="{8D66CD7A-1A42-46F3-BCAD-04BD33BE4884}">
      <dgm:prSet/>
      <dgm:spPr/>
      <dgm:t>
        <a:bodyPr/>
        <a:lstStyle/>
        <a:p>
          <a:endParaRPr lang="sv-SE"/>
        </a:p>
      </dgm:t>
    </dgm:pt>
    <dgm:pt modelId="{A786AD22-01C6-4B78-BEF0-2A5417822FE9}" type="sibTrans" cxnId="{8D66CD7A-1A42-46F3-BCAD-04BD33BE4884}">
      <dgm:prSet/>
      <dgm:spPr/>
      <dgm:t>
        <a:bodyPr/>
        <a:lstStyle/>
        <a:p>
          <a:endParaRPr lang="sv-SE"/>
        </a:p>
      </dgm:t>
    </dgm:pt>
    <dgm:pt modelId="{DEB2654C-13CE-466F-A57B-0E874F1A6DF1}">
      <dgm:prSet phldrT="[Text]"/>
      <dgm:spPr/>
      <dgm:t>
        <a:bodyPr/>
        <a:lstStyle/>
        <a:p>
          <a:r>
            <a:rPr lang="sv-SE" b="1" dirty="0"/>
            <a:t>Explicit kunskap om NPFs – specialdidaktik</a:t>
          </a:r>
        </a:p>
      </dgm:t>
    </dgm:pt>
    <dgm:pt modelId="{0FC9F8E8-21EE-4AA2-8100-00F62F331B1A}" type="parTrans" cxnId="{45648CD7-8ABC-499C-AB2E-DC4F359BAE42}">
      <dgm:prSet/>
      <dgm:spPr/>
      <dgm:t>
        <a:bodyPr/>
        <a:lstStyle/>
        <a:p>
          <a:endParaRPr lang="sv-SE"/>
        </a:p>
      </dgm:t>
    </dgm:pt>
    <dgm:pt modelId="{18DCF732-6956-4F31-AD80-AE8298EAACD8}" type="sibTrans" cxnId="{45648CD7-8ABC-499C-AB2E-DC4F359BAE42}">
      <dgm:prSet/>
      <dgm:spPr/>
      <dgm:t>
        <a:bodyPr/>
        <a:lstStyle/>
        <a:p>
          <a:endParaRPr lang="sv-SE"/>
        </a:p>
      </dgm:t>
    </dgm:pt>
    <dgm:pt modelId="{A02A9AB4-4985-471E-B623-4688C8D3754F}">
      <dgm:prSet phldrT="[Text]" custT="1"/>
      <dgm:spPr/>
      <dgm:t>
        <a:bodyPr/>
        <a:lstStyle/>
        <a:p>
          <a:pPr algn="ctr"/>
          <a:r>
            <a:rPr lang="sv-SE" sz="2400" b="1" dirty="0"/>
            <a:t>Kompetens hos all skolpersonal</a:t>
          </a:r>
        </a:p>
        <a:p>
          <a:pPr algn="ctr"/>
          <a:r>
            <a:rPr lang="sv-SE" sz="2400" b="1" dirty="0"/>
            <a:t>Riktade interventioner</a:t>
          </a:r>
        </a:p>
      </dgm:t>
    </dgm:pt>
    <dgm:pt modelId="{B60F61F8-2F07-40B9-96ED-C0CE50CBDC05}" type="parTrans" cxnId="{F0A16508-4427-46AE-97B9-AFF2AEF7C067}">
      <dgm:prSet/>
      <dgm:spPr/>
      <dgm:t>
        <a:bodyPr/>
        <a:lstStyle/>
        <a:p>
          <a:endParaRPr lang="sv-SE"/>
        </a:p>
      </dgm:t>
    </dgm:pt>
    <dgm:pt modelId="{81447012-6AB3-4C53-9571-E36259545174}" type="sibTrans" cxnId="{F0A16508-4427-46AE-97B9-AFF2AEF7C067}">
      <dgm:prSet/>
      <dgm:spPr/>
      <dgm:t>
        <a:bodyPr/>
        <a:lstStyle/>
        <a:p>
          <a:endParaRPr lang="sv-SE"/>
        </a:p>
      </dgm:t>
    </dgm:pt>
    <dgm:pt modelId="{F222430F-BDCD-4057-B984-9757E1F3C0D5}">
      <dgm:prSet phldrT="[Text]" custT="1"/>
      <dgm:spPr/>
      <dgm:t>
        <a:bodyPr/>
        <a:lstStyle/>
        <a:p>
          <a:r>
            <a:rPr lang="sv-SE" sz="2400" b="1" dirty="0"/>
            <a:t>Evidensbaserade metoder och strategier för målgruppen</a:t>
          </a:r>
        </a:p>
      </dgm:t>
    </dgm:pt>
    <dgm:pt modelId="{33AE482A-6D46-4D93-89E9-60B517149826}" type="parTrans" cxnId="{3E92161B-B447-44DF-9DF4-8CB22B1603F4}">
      <dgm:prSet/>
      <dgm:spPr/>
      <dgm:t>
        <a:bodyPr/>
        <a:lstStyle/>
        <a:p>
          <a:endParaRPr lang="sv-SE"/>
        </a:p>
      </dgm:t>
    </dgm:pt>
    <dgm:pt modelId="{04B8F2EA-F9CA-4088-8454-B88B63377DFB}" type="sibTrans" cxnId="{3E92161B-B447-44DF-9DF4-8CB22B1603F4}">
      <dgm:prSet/>
      <dgm:spPr/>
      <dgm:t>
        <a:bodyPr/>
        <a:lstStyle/>
        <a:p>
          <a:endParaRPr lang="sv-SE"/>
        </a:p>
      </dgm:t>
    </dgm:pt>
    <dgm:pt modelId="{3736D701-855B-48FD-B130-F6B54392DA72}" type="pres">
      <dgm:prSet presAssocID="{23C6CC33-22B2-45ED-BDCC-574BEFA73B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AF89B0-8B06-49A0-889A-B46A0B9BB18C}" type="pres">
      <dgm:prSet presAssocID="{23C6CC33-22B2-45ED-BDCC-574BEFA73B9A}" presName="matrix" presStyleCnt="0"/>
      <dgm:spPr/>
    </dgm:pt>
    <dgm:pt modelId="{4DDDB5D4-86B9-400B-9291-604B998AAED7}" type="pres">
      <dgm:prSet presAssocID="{23C6CC33-22B2-45ED-BDCC-574BEFA73B9A}" presName="tile1" presStyleLbl="node1" presStyleIdx="0" presStyleCnt="4"/>
      <dgm:spPr/>
    </dgm:pt>
    <dgm:pt modelId="{97EDDF01-99CD-4F49-93BE-6C3DCD02DDAB}" type="pres">
      <dgm:prSet presAssocID="{23C6CC33-22B2-45ED-BDCC-574BEFA73B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FE3B40-5E78-4A82-B433-863E81DE5C0C}" type="pres">
      <dgm:prSet presAssocID="{23C6CC33-22B2-45ED-BDCC-574BEFA73B9A}" presName="tile2" presStyleLbl="node1" presStyleIdx="1" presStyleCnt="4" custLinFactNeighborX="283" custLinFactNeighborY="581"/>
      <dgm:spPr/>
    </dgm:pt>
    <dgm:pt modelId="{EEF2F9E5-FF9A-43E2-979B-4C5D83BF9D6F}" type="pres">
      <dgm:prSet presAssocID="{23C6CC33-22B2-45ED-BDCC-574BEFA73B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196702-45BF-44B6-BB7A-1AD205C5A5E1}" type="pres">
      <dgm:prSet presAssocID="{23C6CC33-22B2-45ED-BDCC-574BEFA73B9A}" presName="tile3" presStyleLbl="node1" presStyleIdx="2" presStyleCnt="4"/>
      <dgm:spPr/>
    </dgm:pt>
    <dgm:pt modelId="{7E20038F-EB9F-4E4F-80D4-A32EAE44E8E9}" type="pres">
      <dgm:prSet presAssocID="{23C6CC33-22B2-45ED-BDCC-574BEFA73B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70AC77C-25C4-44F3-920D-794349FEEA1F}" type="pres">
      <dgm:prSet presAssocID="{23C6CC33-22B2-45ED-BDCC-574BEFA73B9A}" presName="tile4" presStyleLbl="node1" presStyleIdx="3" presStyleCnt="4" custLinFactNeighborY="-1420"/>
      <dgm:spPr/>
    </dgm:pt>
    <dgm:pt modelId="{5CADD913-6379-4EEF-999B-76313947CAB4}" type="pres">
      <dgm:prSet presAssocID="{23C6CC33-22B2-45ED-BDCC-574BEFA73B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FD6B426-779E-4B46-9654-37DF770A8172}" type="pres">
      <dgm:prSet presAssocID="{23C6CC33-22B2-45ED-BDCC-574BEFA73B9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7D96C01-D5DA-4756-BE0A-3A0D61686F03}" type="presOf" srcId="{F222430F-BDCD-4057-B984-9757E1F3C0D5}" destId="{5CADD913-6379-4EEF-999B-76313947CAB4}" srcOrd="1" destOrd="0" presId="urn:microsoft.com/office/officeart/2005/8/layout/matrix1"/>
    <dgm:cxn modelId="{AD412306-10F6-4A09-A05C-471CB9D2790E}" type="presOf" srcId="{8DBD92A6-73CF-48D5-84A7-B003EB99F482}" destId="{4DDDB5D4-86B9-400B-9291-604B998AAED7}" srcOrd="0" destOrd="0" presId="urn:microsoft.com/office/officeart/2005/8/layout/matrix1"/>
    <dgm:cxn modelId="{F0A16508-4427-46AE-97B9-AFF2AEF7C067}" srcId="{D9F4429D-0990-464C-9E47-2F89DBD3B1A4}" destId="{A02A9AB4-4985-471E-B623-4688C8D3754F}" srcOrd="2" destOrd="0" parTransId="{B60F61F8-2F07-40B9-96ED-C0CE50CBDC05}" sibTransId="{81447012-6AB3-4C53-9571-E36259545174}"/>
    <dgm:cxn modelId="{E920190C-1367-4DF9-84DF-460366D057EB}" type="presOf" srcId="{23C6CC33-22B2-45ED-BDCC-574BEFA73B9A}" destId="{3736D701-855B-48FD-B130-F6B54392DA72}" srcOrd="0" destOrd="0" presId="urn:microsoft.com/office/officeart/2005/8/layout/matrix1"/>
    <dgm:cxn modelId="{3E92161B-B447-44DF-9DF4-8CB22B1603F4}" srcId="{D9F4429D-0990-464C-9E47-2F89DBD3B1A4}" destId="{F222430F-BDCD-4057-B984-9757E1F3C0D5}" srcOrd="3" destOrd="0" parTransId="{33AE482A-6D46-4D93-89E9-60B517149826}" sibTransId="{04B8F2EA-F9CA-4088-8454-B88B63377DFB}"/>
    <dgm:cxn modelId="{B3390D2D-123E-4494-A9AA-A2DFC2A67A44}" type="presOf" srcId="{D9F4429D-0990-464C-9E47-2F89DBD3B1A4}" destId="{3FD6B426-779E-4B46-9654-37DF770A8172}" srcOrd="0" destOrd="0" presId="urn:microsoft.com/office/officeart/2005/8/layout/matrix1"/>
    <dgm:cxn modelId="{F3ECB05C-E01F-4AC9-A692-8721D3146A81}" type="presOf" srcId="{A02A9AB4-4985-471E-B623-4688C8D3754F}" destId="{7E20038F-EB9F-4E4F-80D4-A32EAE44E8E9}" srcOrd="1" destOrd="0" presId="urn:microsoft.com/office/officeart/2005/8/layout/matrix1"/>
    <dgm:cxn modelId="{6F4B8461-D96C-4275-AAB3-FD2BAACE6C4D}" type="presOf" srcId="{8DBD92A6-73CF-48D5-84A7-B003EB99F482}" destId="{97EDDF01-99CD-4F49-93BE-6C3DCD02DDAB}" srcOrd="1" destOrd="0" presId="urn:microsoft.com/office/officeart/2005/8/layout/matrix1"/>
    <dgm:cxn modelId="{A389727A-EA5E-4373-817E-C90F396B3785}" type="presOf" srcId="{DEB2654C-13CE-466F-A57B-0E874F1A6DF1}" destId="{EEF2F9E5-FF9A-43E2-979B-4C5D83BF9D6F}" srcOrd="1" destOrd="0" presId="urn:microsoft.com/office/officeart/2005/8/layout/matrix1"/>
    <dgm:cxn modelId="{8D66CD7A-1A42-46F3-BCAD-04BD33BE4884}" srcId="{D9F4429D-0990-464C-9E47-2F89DBD3B1A4}" destId="{8DBD92A6-73CF-48D5-84A7-B003EB99F482}" srcOrd="0" destOrd="0" parTransId="{3FD631A7-BBDE-4470-9A7C-16EB2E3F7AB6}" sibTransId="{A786AD22-01C6-4B78-BEF0-2A5417822FE9}"/>
    <dgm:cxn modelId="{1708C694-E7E8-4A64-A851-0F54281AC0AF}" srcId="{23C6CC33-22B2-45ED-BDCC-574BEFA73B9A}" destId="{D9F4429D-0990-464C-9E47-2F89DBD3B1A4}" srcOrd="0" destOrd="0" parTransId="{101BCE9C-6579-4DFC-9EC4-206289E6EEFD}" sibTransId="{1A074B55-A568-414A-9E4E-B7AAB5A1A6BD}"/>
    <dgm:cxn modelId="{524576A1-A6AC-4117-B01E-665B0268B912}" type="presOf" srcId="{DEB2654C-13CE-466F-A57B-0E874F1A6DF1}" destId="{68FE3B40-5E78-4A82-B433-863E81DE5C0C}" srcOrd="0" destOrd="0" presId="urn:microsoft.com/office/officeart/2005/8/layout/matrix1"/>
    <dgm:cxn modelId="{66D8F1B7-A36D-497D-B9CE-F11352814747}" type="presOf" srcId="{A02A9AB4-4985-471E-B623-4688C8D3754F}" destId="{03196702-45BF-44B6-BB7A-1AD205C5A5E1}" srcOrd="0" destOrd="0" presId="urn:microsoft.com/office/officeart/2005/8/layout/matrix1"/>
    <dgm:cxn modelId="{45648CD7-8ABC-499C-AB2E-DC4F359BAE42}" srcId="{D9F4429D-0990-464C-9E47-2F89DBD3B1A4}" destId="{DEB2654C-13CE-466F-A57B-0E874F1A6DF1}" srcOrd="1" destOrd="0" parTransId="{0FC9F8E8-21EE-4AA2-8100-00F62F331B1A}" sibTransId="{18DCF732-6956-4F31-AD80-AE8298EAACD8}"/>
    <dgm:cxn modelId="{225DF2FA-80DB-4374-A557-277B07CEFBE2}" type="presOf" srcId="{F222430F-BDCD-4057-B984-9757E1F3C0D5}" destId="{570AC77C-25C4-44F3-920D-794349FEEA1F}" srcOrd="0" destOrd="0" presId="urn:microsoft.com/office/officeart/2005/8/layout/matrix1"/>
    <dgm:cxn modelId="{1C8054AC-56F0-4E7E-A411-956759958295}" type="presParOf" srcId="{3736D701-855B-48FD-B130-F6B54392DA72}" destId="{9EAF89B0-8B06-49A0-889A-B46A0B9BB18C}" srcOrd="0" destOrd="0" presId="urn:microsoft.com/office/officeart/2005/8/layout/matrix1"/>
    <dgm:cxn modelId="{7EFA9221-694D-4A78-9A4F-C7272165634E}" type="presParOf" srcId="{9EAF89B0-8B06-49A0-889A-B46A0B9BB18C}" destId="{4DDDB5D4-86B9-400B-9291-604B998AAED7}" srcOrd="0" destOrd="0" presId="urn:microsoft.com/office/officeart/2005/8/layout/matrix1"/>
    <dgm:cxn modelId="{CC17F24A-C1EC-46EB-A017-59C84CE39A1D}" type="presParOf" srcId="{9EAF89B0-8B06-49A0-889A-B46A0B9BB18C}" destId="{97EDDF01-99CD-4F49-93BE-6C3DCD02DDAB}" srcOrd="1" destOrd="0" presId="urn:microsoft.com/office/officeart/2005/8/layout/matrix1"/>
    <dgm:cxn modelId="{9D5EA177-B2B9-4629-818D-25DA9467C85B}" type="presParOf" srcId="{9EAF89B0-8B06-49A0-889A-B46A0B9BB18C}" destId="{68FE3B40-5E78-4A82-B433-863E81DE5C0C}" srcOrd="2" destOrd="0" presId="urn:microsoft.com/office/officeart/2005/8/layout/matrix1"/>
    <dgm:cxn modelId="{E75A3AB4-B525-426F-96C5-174F30EB4784}" type="presParOf" srcId="{9EAF89B0-8B06-49A0-889A-B46A0B9BB18C}" destId="{EEF2F9E5-FF9A-43E2-979B-4C5D83BF9D6F}" srcOrd="3" destOrd="0" presId="urn:microsoft.com/office/officeart/2005/8/layout/matrix1"/>
    <dgm:cxn modelId="{57DADC3F-94D4-483B-A669-F8EFCE4B531D}" type="presParOf" srcId="{9EAF89B0-8B06-49A0-889A-B46A0B9BB18C}" destId="{03196702-45BF-44B6-BB7A-1AD205C5A5E1}" srcOrd="4" destOrd="0" presId="urn:microsoft.com/office/officeart/2005/8/layout/matrix1"/>
    <dgm:cxn modelId="{A64EB26D-5AD1-44CD-AE50-C0E6BD693A3F}" type="presParOf" srcId="{9EAF89B0-8B06-49A0-889A-B46A0B9BB18C}" destId="{7E20038F-EB9F-4E4F-80D4-A32EAE44E8E9}" srcOrd="5" destOrd="0" presId="urn:microsoft.com/office/officeart/2005/8/layout/matrix1"/>
    <dgm:cxn modelId="{A3CCBB7A-2EEF-4DF0-9B98-3BAA104789EC}" type="presParOf" srcId="{9EAF89B0-8B06-49A0-889A-B46A0B9BB18C}" destId="{570AC77C-25C4-44F3-920D-794349FEEA1F}" srcOrd="6" destOrd="0" presId="urn:microsoft.com/office/officeart/2005/8/layout/matrix1"/>
    <dgm:cxn modelId="{2DE7BE03-F3E0-4F9D-B0A0-1BB4192C6410}" type="presParOf" srcId="{9EAF89B0-8B06-49A0-889A-B46A0B9BB18C}" destId="{5CADD913-6379-4EEF-999B-76313947CAB4}" srcOrd="7" destOrd="0" presId="urn:microsoft.com/office/officeart/2005/8/layout/matrix1"/>
    <dgm:cxn modelId="{272C3D8A-EA24-4FDC-983E-6A9CBC0754DF}" type="presParOf" srcId="{3736D701-855B-48FD-B130-F6B54392DA72}" destId="{3FD6B426-779E-4B46-9654-37DF770A81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9EFB0-4438-4720-B256-7205889FE7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EA0A4C8-4DAF-41B7-BF06-F0767F45F21D}">
      <dgm:prSet phldrT="[Text]"/>
      <dgm:spPr/>
      <dgm:t>
        <a:bodyPr/>
        <a:lstStyle/>
        <a:p>
          <a:r>
            <a:rPr lang="sv-SE" dirty="0"/>
            <a:t>Social interaktion och kommunikation</a:t>
          </a:r>
        </a:p>
      </dgm:t>
    </dgm:pt>
    <dgm:pt modelId="{5D563BEC-E13F-4F07-976C-2ACE4A12B5F4}" type="parTrans" cxnId="{DBA9B5FE-1CBB-4F27-B4B5-0059CFEC392B}">
      <dgm:prSet/>
      <dgm:spPr/>
      <dgm:t>
        <a:bodyPr/>
        <a:lstStyle/>
        <a:p>
          <a:endParaRPr lang="sv-SE"/>
        </a:p>
      </dgm:t>
    </dgm:pt>
    <dgm:pt modelId="{A7D82916-6EAE-40A8-A5DA-6B27CC6890DC}" type="sibTrans" cxnId="{DBA9B5FE-1CBB-4F27-B4B5-0059CFEC392B}">
      <dgm:prSet/>
      <dgm:spPr/>
      <dgm:t>
        <a:bodyPr/>
        <a:lstStyle/>
        <a:p>
          <a:endParaRPr lang="sv-SE"/>
        </a:p>
      </dgm:t>
    </dgm:pt>
    <dgm:pt modelId="{AFCE2296-E980-43CB-A4B5-F9922563DA4D}">
      <dgm:prSet phldrT="[Text]"/>
      <dgm:spPr/>
      <dgm:t>
        <a:bodyPr/>
        <a:lstStyle/>
        <a:p>
          <a:endParaRPr lang="sv-SE" dirty="0"/>
        </a:p>
        <a:p>
          <a:r>
            <a:rPr lang="sv-SE" dirty="0"/>
            <a:t>Konflikthantering Ansiktsmimik och kroppsspråk</a:t>
          </a:r>
        </a:p>
      </dgm:t>
    </dgm:pt>
    <dgm:pt modelId="{877322B2-AD8C-46FA-B8A1-184B7BC58310}" type="parTrans" cxnId="{D0B8E18B-BA90-4F80-9C4A-0FFA61602496}">
      <dgm:prSet/>
      <dgm:spPr/>
      <dgm:t>
        <a:bodyPr/>
        <a:lstStyle/>
        <a:p>
          <a:endParaRPr lang="sv-SE"/>
        </a:p>
      </dgm:t>
    </dgm:pt>
    <dgm:pt modelId="{EBB73F82-F713-4B85-97C2-A37A20558C01}" type="sibTrans" cxnId="{D0B8E18B-BA90-4F80-9C4A-0FFA61602496}">
      <dgm:prSet/>
      <dgm:spPr/>
      <dgm:t>
        <a:bodyPr/>
        <a:lstStyle/>
        <a:p>
          <a:endParaRPr lang="sv-SE"/>
        </a:p>
      </dgm:t>
    </dgm:pt>
    <dgm:pt modelId="{90665510-EF82-40D1-8A0B-10B1C1F4F257}">
      <dgm:prSet phldrT="[Text]"/>
      <dgm:spPr/>
      <dgm:t>
        <a:bodyPr/>
        <a:lstStyle/>
        <a:p>
          <a:r>
            <a:rPr lang="sv-SE" dirty="0"/>
            <a:t>Ögonkontakt, Lyssna på andra, berätta om sig själv</a:t>
          </a:r>
        </a:p>
      </dgm:t>
    </dgm:pt>
    <dgm:pt modelId="{5594AFE8-BAA6-45B7-9B4F-BFCEBFD785A6}" type="parTrans" cxnId="{ED209D66-99B7-4330-8762-9E0266BC7ACB}">
      <dgm:prSet/>
      <dgm:spPr/>
      <dgm:t>
        <a:bodyPr/>
        <a:lstStyle/>
        <a:p>
          <a:endParaRPr lang="sv-SE"/>
        </a:p>
      </dgm:t>
    </dgm:pt>
    <dgm:pt modelId="{18FBFA17-F7B2-4C71-95D9-256083420B00}" type="sibTrans" cxnId="{ED209D66-99B7-4330-8762-9E0266BC7ACB}">
      <dgm:prSet/>
      <dgm:spPr/>
      <dgm:t>
        <a:bodyPr/>
        <a:lstStyle/>
        <a:p>
          <a:endParaRPr lang="sv-SE"/>
        </a:p>
      </dgm:t>
    </dgm:pt>
    <dgm:pt modelId="{FDB34E47-BEEE-40AC-A6C9-CF870ABAFB75}">
      <dgm:prSet phldrT="[Text]"/>
      <dgm:spPr/>
      <dgm:t>
        <a:bodyPr/>
        <a:lstStyle/>
        <a:p>
          <a:r>
            <a:rPr lang="sv-SE" dirty="0"/>
            <a:t>Förstå sin egen roll i sociala sammanhang</a:t>
          </a:r>
        </a:p>
      </dgm:t>
    </dgm:pt>
    <dgm:pt modelId="{010561F6-8FC6-4D0E-8AAB-49E78D3F9311}" type="parTrans" cxnId="{4DD08D0C-A9DB-4E72-B557-F42BFBA32B44}">
      <dgm:prSet/>
      <dgm:spPr/>
      <dgm:t>
        <a:bodyPr/>
        <a:lstStyle/>
        <a:p>
          <a:endParaRPr lang="sv-SE"/>
        </a:p>
      </dgm:t>
    </dgm:pt>
    <dgm:pt modelId="{85F72CF9-F7E8-486A-BBA4-1942C07AAF34}" type="sibTrans" cxnId="{4DD08D0C-A9DB-4E72-B557-F42BFBA32B44}">
      <dgm:prSet/>
      <dgm:spPr/>
      <dgm:t>
        <a:bodyPr/>
        <a:lstStyle/>
        <a:p>
          <a:endParaRPr lang="sv-SE"/>
        </a:p>
      </dgm:t>
    </dgm:pt>
    <dgm:pt modelId="{8B072C6B-AA96-464D-A578-5D69AE3B454E}">
      <dgm:prSet phldrT="[Text]"/>
      <dgm:spPr/>
      <dgm:t>
        <a:bodyPr/>
        <a:lstStyle/>
        <a:p>
          <a:r>
            <a:rPr lang="sv-SE" dirty="0"/>
            <a:t>Självförtroende Problemlösning</a:t>
          </a:r>
        </a:p>
        <a:p>
          <a:r>
            <a:rPr lang="sv-SE" dirty="0"/>
            <a:t>Social kompetens</a:t>
          </a:r>
        </a:p>
      </dgm:t>
    </dgm:pt>
    <dgm:pt modelId="{95B6A912-B07C-42C7-B592-2C93D87784E6}" type="parTrans" cxnId="{97431566-E514-42FE-92E9-FA53F71FB826}">
      <dgm:prSet/>
      <dgm:spPr/>
      <dgm:t>
        <a:bodyPr/>
        <a:lstStyle/>
        <a:p>
          <a:endParaRPr lang="sv-SE"/>
        </a:p>
      </dgm:t>
    </dgm:pt>
    <dgm:pt modelId="{BA5F7437-E1D1-4824-8B4F-DE7280413482}" type="sibTrans" cxnId="{97431566-E514-42FE-92E9-FA53F71FB826}">
      <dgm:prSet/>
      <dgm:spPr/>
      <dgm:t>
        <a:bodyPr/>
        <a:lstStyle/>
        <a:p>
          <a:endParaRPr lang="sv-SE"/>
        </a:p>
      </dgm:t>
    </dgm:pt>
    <dgm:pt modelId="{EE5FD4FE-72C7-43CE-8202-961950E10B0F}" type="pres">
      <dgm:prSet presAssocID="{CC09EFB0-4438-4720-B256-7205889FE77D}" presName="cycle" presStyleCnt="0">
        <dgm:presLayoutVars>
          <dgm:dir/>
          <dgm:resizeHandles val="exact"/>
        </dgm:presLayoutVars>
      </dgm:prSet>
      <dgm:spPr/>
    </dgm:pt>
    <dgm:pt modelId="{06B3A667-45E5-4AEB-9B0A-0D2CB18EC1FD}" type="pres">
      <dgm:prSet presAssocID="{8EA0A4C8-4DAF-41B7-BF06-F0767F45F21D}" presName="node" presStyleLbl="node1" presStyleIdx="0" presStyleCnt="5">
        <dgm:presLayoutVars>
          <dgm:bulletEnabled val="1"/>
        </dgm:presLayoutVars>
      </dgm:prSet>
      <dgm:spPr/>
    </dgm:pt>
    <dgm:pt modelId="{FFA20975-3381-43F9-963A-A919FBE29271}" type="pres">
      <dgm:prSet presAssocID="{8EA0A4C8-4DAF-41B7-BF06-F0767F45F21D}" presName="spNode" presStyleCnt="0"/>
      <dgm:spPr/>
    </dgm:pt>
    <dgm:pt modelId="{857416DC-F2A0-49B6-985F-30F7012EB143}" type="pres">
      <dgm:prSet presAssocID="{A7D82916-6EAE-40A8-A5DA-6B27CC6890DC}" presName="sibTrans" presStyleLbl="sibTrans1D1" presStyleIdx="0" presStyleCnt="5"/>
      <dgm:spPr/>
    </dgm:pt>
    <dgm:pt modelId="{7C72D7FF-2FDC-47DE-A353-669C38226E34}" type="pres">
      <dgm:prSet presAssocID="{AFCE2296-E980-43CB-A4B5-F9922563DA4D}" presName="node" presStyleLbl="node1" presStyleIdx="1" presStyleCnt="5">
        <dgm:presLayoutVars>
          <dgm:bulletEnabled val="1"/>
        </dgm:presLayoutVars>
      </dgm:prSet>
      <dgm:spPr/>
    </dgm:pt>
    <dgm:pt modelId="{EC37858B-24FB-47B7-AB80-F2BEC07E38D6}" type="pres">
      <dgm:prSet presAssocID="{AFCE2296-E980-43CB-A4B5-F9922563DA4D}" presName="spNode" presStyleCnt="0"/>
      <dgm:spPr/>
    </dgm:pt>
    <dgm:pt modelId="{56A7C1CC-6DE2-4022-AA36-29F8CAE2A0D8}" type="pres">
      <dgm:prSet presAssocID="{EBB73F82-F713-4B85-97C2-A37A20558C01}" presName="sibTrans" presStyleLbl="sibTrans1D1" presStyleIdx="1" presStyleCnt="5"/>
      <dgm:spPr/>
    </dgm:pt>
    <dgm:pt modelId="{7DE2AF90-233D-45DB-A8A6-97B94749CD03}" type="pres">
      <dgm:prSet presAssocID="{90665510-EF82-40D1-8A0B-10B1C1F4F257}" presName="node" presStyleLbl="node1" presStyleIdx="2" presStyleCnt="5">
        <dgm:presLayoutVars>
          <dgm:bulletEnabled val="1"/>
        </dgm:presLayoutVars>
      </dgm:prSet>
      <dgm:spPr/>
    </dgm:pt>
    <dgm:pt modelId="{3FBCA884-0674-4AFD-8D1E-E809439EED7A}" type="pres">
      <dgm:prSet presAssocID="{90665510-EF82-40D1-8A0B-10B1C1F4F257}" presName="spNode" presStyleCnt="0"/>
      <dgm:spPr/>
    </dgm:pt>
    <dgm:pt modelId="{5C03BA32-5E99-48E2-A65E-234F05914D84}" type="pres">
      <dgm:prSet presAssocID="{18FBFA17-F7B2-4C71-95D9-256083420B00}" presName="sibTrans" presStyleLbl="sibTrans1D1" presStyleIdx="2" presStyleCnt="5"/>
      <dgm:spPr/>
    </dgm:pt>
    <dgm:pt modelId="{1ED570AC-1184-4399-BB62-EBC9349EDC67}" type="pres">
      <dgm:prSet presAssocID="{FDB34E47-BEEE-40AC-A6C9-CF870ABAFB75}" presName="node" presStyleLbl="node1" presStyleIdx="3" presStyleCnt="5">
        <dgm:presLayoutVars>
          <dgm:bulletEnabled val="1"/>
        </dgm:presLayoutVars>
      </dgm:prSet>
      <dgm:spPr/>
    </dgm:pt>
    <dgm:pt modelId="{6DDB72E6-F637-4A44-8889-F3E8DC8724CB}" type="pres">
      <dgm:prSet presAssocID="{FDB34E47-BEEE-40AC-A6C9-CF870ABAFB75}" presName="spNode" presStyleCnt="0"/>
      <dgm:spPr/>
    </dgm:pt>
    <dgm:pt modelId="{EAB4A94F-C8DF-41EF-B2A3-8A1984A3B1D9}" type="pres">
      <dgm:prSet presAssocID="{85F72CF9-F7E8-486A-BBA4-1942C07AAF34}" presName="sibTrans" presStyleLbl="sibTrans1D1" presStyleIdx="3" presStyleCnt="5"/>
      <dgm:spPr/>
    </dgm:pt>
    <dgm:pt modelId="{668EECCC-7A5A-42AD-BBEC-2C1ECC83BD4F}" type="pres">
      <dgm:prSet presAssocID="{8B072C6B-AA96-464D-A578-5D69AE3B454E}" presName="node" presStyleLbl="node1" presStyleIdx="4" presStyleCnt="5">
        <dgm:presLayoutVars>
          <dgm:bulletEnabled val="1"/>
        </dgm:presLayoutVars>
      </dgm:prSet>
      <dgm:spPr/>
    </dgm:pt>
    <dgm:pt modelId="{5622D638-C26F-485E-B98A-1E45DAEC979E}" type="pres">
      <dgm:prSet presAssocID="{8B072C6B-AA96-464D-A578-5D69AE3B454E}" presName="spNode" presStyleCnt="0"/>
      <dgm:spPr/>
    </dgm:pt>
    <dgm:pt modelId="{21A917D2-88C5-4869-BA14-469F5AEC015E}" type="pres">
      <dgm:prSet presAssocID="{BA5F7437-E1D1-4824-8B4F-DE7280413482}" presName="sibTrans" presStyleLbl="sibTrans1D1" presStyleIdx="4" presStyleCnt="5"/>
      <dgm:spPr/>
    </dgm:pt>
  </dgm:ptLst>
  <dgm:cxnLst>
    <dgm:cxn modelId="{4DD08D0C-A9DB-4E72-B557-F42BFBA32B44}" srcId="{CC09EFB0-4438-4720-B256-7205889FE77D}" destId="{FDB34E47-BEEE-40AC-A6C9-CF870ABAFB75}" srcOrd="3" destOrd="0" parTransId="{010561F6-8FC6-4D0E-8AAB-49E78D3F9311}" sibTransId="{85F72CF9-F7E8-486A-BBA4-1942C07AAF34}"/>
    <dgm:cxn modelId="{14D0E70E-7194-48BF-8534-8761C036503F}" type="presOf" srcId="{8B072C6B-AA96-464D-A578-5D69AE3B454E}" destId="{668EECCC-7A5A-42AD-BBEC-2C1ECC83BD4F}" srcOrd="0" destOrd="0" presId="urn:microsoft.com/office/officeart/2005/8/layout/cycle5"/>
    <dgm:cxn modelId="{F3AEF927-8048-480C-9A35-996F8334FE7C}" type="presOf" srcId="{90665510-EF82-40D1-8A0B-10B1C1F4F257}" destId="{7DE2AF90-233D-45DB-A8A6-97B94749CD03}" srcOrd="0" destOrd="0" presId="urn:microsoft.com/office/officeart/2005/8/layout/cycle5"/>
    <dgm:cxn modelId="{69BEF75F-0C17-4198-B161-CFAF940F8617}" type="presOf" srcId="{CC09EFB0-4438-4720-B256-7205889FE77D}" destId="{EE5FD4FE-72C7-43CE-8202-961950E10B0F}" srcOrd="0" destOrd="0" presId="urn:microsoft.com/office/officeart/2005/8/layout/cycle5"/>
    <dgm:cxn modelId="{97431566-E514-42FE-92E9-FA53F71FB826}" srcId="{CC09EFB0-4438-4720-B256-7205889FE77D}" destId="{8B072C6B-AA96-464D-A578-5D69AE3B454E}" srcOrd="4" destOrd="0" parTransId="{95B6A912-B07C-42C7-B592-2C93D87784E6}" sibTransId="{BA5F7437-E1D1-4824-8B4F-DE7280413482}"/>
    <dgm:cxn modelId="{ED209D66-99B7-4330-8762-9E0266BC7ACB}" srcId="{CC09EFB0-4438-4720-B256-7205889FE77D}" destId="{90665510-EF82-40D1-8A0B-10B1C1F4F257}" srcOrd="2" destOrd="0" parTransId="{5594AFE8-BAA6-45B7-9B4F-BFCEBFD785A6}" sibTransId="{18FBFA17-F7B2-4C71-95D9-256083420B00}"/>
    <dgm:cxn modelId="{FCE49969-A7E8-4DA5-A448-888060C19CB5}" type="presOf" srcId="{18FBFA17-F7B2-4C71-95D9-256083420B00}" destId="{5C03BA32-5E99-48E2-A65E-234F05914D84}" srcOrd="0" destOrd="0" presId="urn:microsoft.com/office/officeart/2005/8/layout/cycle5"/>
    <dgm:cxn modelId="{5F234A75-0192-4D69-8D5F-B2FE85CB3BFD}" type="presOf" srcId="{EBB73F82-F713-4B85-97C2-A37A20558C01}" destId="{56A7C1CC-6DE2-4022-AA36-29F8CAE2A0D8}" srcOrd="0" destOrd="0" presId="urn:microsoft.com/office/officeart/2005/8/layout/cycle5"/>
    <dgm:cxn modelId="{092C1689-23CA-4BD3-A288-9D1FFBBA1C85}" type="presOf" srcId="{85F72CF9-F7E8-486A-BBA4-1942C07AAF34}" destId="{EAB4A94F-C8DF-41EF-B2A3-8A1984A3B1D9}" srcOrd="0" destOrd="0" presId="urn:microsoft.com/office/officeart/2005/8/layout/cycle5"/>
    <dgm:cxn modelId="{D0B8E18B-BA90-4F80-9C4A-0FFA61602496}" srcId="{CC09EFB0-4438-4720-B256-7205889FE77D}" destId="{AFCE2296-E980-43CB-A4B5-F9922563DA4D}" srcOrd="1" destOrd="0" parTransId="{877322B2-AD8C-46FA-B8A1-184B7BC58310}" sibTransId="{EBB73F82-F713-4B85-97C2-A37A20558C01}"/>
    <dgm:cxn modelId="{3F73FE90-C2FC-47E9-B878-1EC883CA7C3E}" type="presOf" srcId="{8EA0A4C8-4DAF-41B7-BF06-F0767F45F21D}" destId="{06B3A667-45E5-4AEB-9B0A-0D2CB18EC1FD}" srcOrd="0" destOrd="0" presId="urn:microsoft.com/office/officeart/2005/8/layout/cycle5"/>
    <dgm:cxn modelId="{606907A4-2824-4DDE-BC2B-E59C2DBE8D83}" type="presOf" srcId="{BA5F7437-E1D1-4824-8B4F-DE7280413482}" destId="{21A917D2-88C5-4869-BA14-469F5AEC015E}" srcOrd="0" destOrd="0" presId="urn:microsoft.com/office/officeart/2005/8/layout/cycle5"/>
    <dgm:cxn modelId="{C3A756A6-5851-48B4-B916-809073DA4401}" type="presOf" srcId="{FDB34E47-BEEE-40AC-A6C9-CF870ABAFB75}" destId="{1ED570AC-1184-4399-BB62-EBC9349EDC67}" srcOrd="0" destOrd="0" presId="urn:microsoft.com/office/officeart/2005/8/layout/cycle5"/>
    <dgm:cxn modelId="{EE2184C9-44CC-438A-8A57-5EAB1DB46665}" type="presOf" srcId="{A7D82916-6EAE-40A8-A5DA-6B27CC6890DC}" destId="{857416DC-F2A0-49B6-985F-30F7012EB143}" srcOrd="0" destOrd="0" presId="urn:microsoft.com/office/officeart/2005/8/layout/cycle5"/>
    <dgm:cxn modelId="{49F063E7-2F76-4C65-AB81-A04967FAD97E}" type="presOf" srcId="{AFCE2296-E980-43CB-A4B5-F9922563DA4D}" destId="{7C72D7FF-2FDC-47DE-A353-669C38226E34}" srcOrd="0" destOrd="0" presId="urn:microsoft.com/office/officeart/2005/8/layout/cycle5"/>
    <dgm:cxn modelId="{DBA9B5FE-1CBB-4F27-B4B5-0059CFEC392B}" srcId="{CC09EFB0-4438-4720-B256-7205889FE77D}" destId="{8EA0A4C8-4DAF-41B7-BF06-F0767F45F21D}" srcOrd="0" destOrd="0" parTransId="{5D563BEC-E13F-4F07-976C-2ACE4A12B5F4}" sibTransId="{A7D82916-6EAE-40A8-A5DA-6B27CC6890DC}"/>
    <dgm:cxn modelId="{156CF627-469F-4FAE-9BEA-FAC36C5BD9CA}" type="presParOf" srcId="{EE5FD4FE-72C7-43CE-8202-961950E10B0F}" destId="{06B3A667-45E5-4AEB-9B0A-0D2CB18EC1FD}" srcOrd="0" destOrd="0" presId="urn:microsoft.com/office/officeart/2005/8/layout/cycle5"/>
    <dgm:cxn modelId="{E9BAE078-7B71-4B1C-8678-51AFA48ED98C}" type="presParOf" srcId="{EE5FD4FE-72C7-43CE-8202-961950E10B0F}" destId="{FFA20975-3381-43F9-963A-A919FBE29271}" srcOrd="1" destOrd="0" presId="urn:microsoft.com/office/officeart/2005/8/layout/cycle5"/>
    <dgm:cxn modelId="{B87B0C2B-0AF4-4C18-ABC5-2CA799C177DF}" type="presParOf" srcId="{EE5FD4FE-72C7-43CE-8202-961950E10B0F}" destId="{857416DC-F2A0-49B6-985F-30F7012EB143}" srcOrd="2" destOrd="0" presId="urn:microsoft.com/office/officeart/2005/8/layout/cycle5"/>
    <dgm:cxn modelId="{9C17466F-3D36-4005-9449-2BE2A6CBEB17}" type="presParOf" srcId="{EE5FD4FE-72C7-43CE-8202-961950E10B0F}" destId="{7C72D7FF-2FDC-47DE-A353-669C38226E34}" srcOrd="3" destOrd="0" presId="urn:microsoft.com/office/officeart/2005/8/layout/cycle5"/>
    <dgm:cxn modelId="{592F9B25-1A91-4DBE-B889-165A1EBED9C4}" type="presParOf" srcId="{EE5FD4FE-72C7-43CE-8202-961950E10B0F}" destId="{EC37858B-24FB-47B7-AB80-F2BEC07E38D6}" srcOrd="4" destOrd="0" presId="urn:microsoft.com/office/officeart/2005/8/layout/cycle5"/>
    <dgm:cxn modelId="{6290D6A2-374B-4655-8D3A-BB0FAA509285}" type="presParOf" srcId="{EE5FD4FE-72C7-43CE-8202-961950E10B0F}" destId="{56A7C1CC-6DE2-4022-AA36-29F8CAE2A0D8}" srcOrd="5" destOrd="0" presId="urn:microsoft.com/office/officeart/2005/8/layout/cycle5"/>
    <dgm:cxn modelId="{F2F18C53-1700-47EE-B5D0-9139C49818F7}" type="presParOf" srcId="{EE5FD4FE-72C7-43CE-8202-961950E10B0F}" destId="{7DE2AF90-233D-45DB-A8A6-97B94749CD03}" srcOrd="6" destOrd="0" presId="urn:microsoft.com/office/officeart/2005/8/layout/cycle5"/>
    <dgm:cxn modelId="{FF327AA5-555D-4A9E-BE79-D8F21FE37E30}" type="presParOf" srcId="{EE5FD4FE-72C7-43CE-8202-961950E10B0F}" destId="{3FBCA884-0674-4AFD-8D1E-E809439EED7A}" srcOrd="7" destOrd="0" presId="urn:microsoft.com/office/officeart/2005/8/layout/cycle5"/>
    <dgm:cxn modelId="{011DA91D-FA26-41C1-B079-C48B38F4B25F}" type="presParOf" srcId="{EE5FD4FE-72C7-43CE-8202-961950E10B0F}" destId="{5C03BA32-5E99-48E2-A65E-234F05914D84}" srcOrd="8" destOrd="0" presId="urn:microsoft.com/office/officeart/2005/8/layout/cycle5"/>
    <dgm:cxn modelId="{01FE28AB-87CA-4D38-A26A-854D6833B5BC}" type="presParOf" srcId="{EE5FD4FE-72C7-43CE-8202-961950E10B0F}" destId="{1ED570AC-1184-4399-BB62-EBC9349EDC67}" srcOrd="9" destOrd="0" presId="urn:microsoft.com/office/officeart/2005/8/layout/cycle5"/>
    <dgm:cxn modelId="{A0C5841A-3848-4F69-9FDB-9DCA73A92B16}" type="presParOf" srcId="{EE5FD4FE-72C7-43CE-8202-961950E10B0F}" destId="{6DDB72E6-F637-4A44-8889-F3E8DC8724CB}" srcOrd="10" destOrd="0" presId="urn:microsoft.com/office/officeart/2005/8/layout/cycle5"/>
    <dgm:cxn modelId="{0DAF083D-6F62-47EA-9177-A06155EBDFAD}" type="presParOf" srcId="{EE5FD4FE-72C7-43CE-8202-961950E10B0F}" destId="{EAB4A94F-C8DF-41EF-B2A3-8A1984A3B1D9}" srcOrd="11" destOrd="0" presId="urn:microsoft.com/office/officeart/2005/8/layout/cycle5"/>
    <dgm:cxn modelId="{0D13C913-FF96-4513-A6B7-D67DE8BAC5D5}" type="presParOf" srcId="{EE5FD4FE-72C7-43CE-8202-961950E10B0F}" destId="{668EECCC-7A5A-42AD-BBEC-2C1ECC83BD4F}" srcOrd="12" destOrd="0" presId="urn:microsoft.com/office/officeart/2005/8/layout/cycle5"/>
    <dgm:cxn modelId="{8BBD0E45-A0D3-47BD-9DFC-68DA810FEB3E}" type="presParOf" srcId="{EE5FD4FE-72C7-43CE-8202-961950E10B0F}" destId="{5622D638-C26F-485E-B98A-1E45DAEC979E}" srcOrd="13" destOrd="0" presId="urn:microsoft.com/office/officeart/2005/8/layout/cycle5"/>
    <dgm:cxn modelId="{6221C69C-ABF1-4620-B947-80925C953EC9}" type="presParOf" srcId="{EE5FD4FE-72C7-43CE-8202-961950E10B0F}" destId="{21A917D2-88C5-4869-BA14-469F5AEC015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DB5D4-86B9-400B-9291-604B998AAED7}">
      <dsp:nvSpPr>
        <dsp:cNvPr id="0" name=""/>
        <dsp:cNvSpPr/>
      </dsp:nvSpPr>
      <dsp:spPr>
        <a:xfrm rot="16200000">
          <a:off x="914400" y="-914400"/>
          <a:ext cx="2057400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Stärkt fokus på psykosocial miljö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Riktade interventioner</a:t>
          </a:r>
        </a:p>
      </dsp:txBody>
      <dsp:txXfrm rot="5400000">
        <a:off x="0" y="0"/>
        <a:ext cx="3886200" cy="1543050"/>
      </dsp:txXfrm>
    </dsp:sp>
    <dsp:sp modelId="{68FE3B40-5E78-4A82-B433-863E81DE5C0C}">
      <dsp:nvSpPr>
        <dsp:cNvPr id="0" name=""/>
        <dsp:cNvSpPr/>
      </dsp:nvSpPr>
      <dsp:spPr>
        <a:xfrm>
          <a:off x="3886200" y="11953"/>
          <a:ext cx="3886200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b="1" kern="1200" dirty="0"/>
            <a:t>Explicit kunskap om NPFs – specialdidaktik</a:t>
          </a:r>
        </a:p>
      </dsp:txBody>
      <dsp:txXfrm>
        <a:off x="3886200" y="11953"/>
        <a:ext cx="3886200" cy="1543050"/>
      </dsp:txXfrm>
    </dsp:sp>
    <dsp:sp modelId="{03196702-45BF-44B6-BB7A-1AD205C5A5E1}">
      <dsp:nvSpPr>
        <dsp:cNvPr id="0" name=""/>
        <dsp:cNvSpPr/>
      </dsp:nvSpPr>
      <dsp:spPr>
        <a:xfrm rot="10800000">
          <a:off x="0" y="2057400"/>
          <a:ext cx="3886200" cy="2057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Kompetens hos all skolpersonal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Riktade interventioner</a:t>
          </a:r>
        </a:p>
      </dsp:txBody>
      <dsp:txXfrm rot="10800000">
        <a:off x="0" y="2571750"/>
        <a:ext cx="3886200" cy="1543050"/>
      </dsp:txXfrm>
    </dsp:sp>
    <dsp:sp modelId="{570AC77C-25C4-44F3-920D-794349FEEA1F}">
      <dsp:nvSpPr>
        <dsp:cNvPr id="0" name=""/>
        <dsp:cNvSpPr/>
      </dsp:nvSpPr>
      <dsp:spPr>
        <a:xfrm rot="5400000">
          <a:off x="4800600" y="1113784"/>
          <a:ext cx="2057400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Evidensbaserade metoder och strategier för målgruppen</a:t>
          </a:r>
        </a:p>
      </dsp:txBody>
      <dsp:txXfrm rot="-5400000">
        <a:off x="3886200" y="2542534"/>
        <a:ext cx="3886200" cy="1543050"/>
      </dsp:txXfrm>
    </dsp:sp>
    <dsp:sp modelId="{3FD6B426-779E-4B46-9654-37DF770A8172}">
      <dsp:nvSpPr>
        <dsp:cNvPr id="0" name=""/>
        <dsp:cNvSpPr/>
      </dsp:nvSpPr>
      <dsp:spPr>
        <a:xfrm>
          <a:off x="2720340" y="1543049"/>
          <a:ext cx="2331720" cy="10287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dirty="0">
              <a:latin typeface="Dreaming Outloud Pro" panose="03050502040302030504" pitchFamily="66" charset="0"/>
              <a:cs typeface="Dreaming Outloud Pro" panose="03050502040302030504" pitchFamily="66" charset="0"/>
            </a:rPr>
            <a:t>Inkluderande undervisning</a:t>
          </a:r>
        </a:p>
      </dsp:txBody>
      <dsp:txXfrm>
        <a:off x="2770557" y="1593266"/>
        <a:ext cx="2231286" cy="92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3A667-45E5-4AEB-9B0A-0D2CB18EC1FD}">
      <dsp:nvSpPr>
        <dsp:cNvPr id="0" name=""/>
        <dsp:cNvSpPr/>
      </dsp:nvSpPr>
      <dsp:spPr>
        <a:xfrm>
          <a:off x="2992131" y="2940"/>
          <a:ext cx="1670808" cy="108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Social interaktion och kommunikation</a:t>
          </a:r>
        </a:p>
      </dsp:txBody>
      <dsp:txXfrm>
        <a:off x="3045146" y="55955"/>
        <a:ext cx="1564778" cy="979995"/>
      </dsp:txXfrm>
    </dsp:sp>
    <dsp:sp modelId="{857416DC-F2A0-49B6-985F-30F7012EB143}">
      <dsp:nvSpPr>
        <dsp:cNvPr id="0" name=""/>
        <dsp:cNvSpPr/>
      </dsp:nvSpPr>
      <dsp:spPr>
        <a:xfrm>
          <a:off x="1656518" y="545953"/>
          <a:ext cx="4342034" cy="4342034"/>
        </a:xfrm>
        <a:custGeom>
          <a:avLst/>
          <a:gdLst/>
          <a:ahLst/>
          <a:cxnLst/>
          <a:rect l="0" t="0" r="0" b="0"/>
          <a:pathLst>
            <a:path>
              <a:moveTo>
                <a:pt x="3230560" y="276106"/>
              </a:moveTo>
              <a:arcTo wR="2171017" hR="2171017" stAng="17952709" swAng="1212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2D7FF-2FDC-47DE-A353-669C38226E34}">
      <dsp:nvSpPr>
        <dsp:cNvPr id="0" name=""/>
        <dsp:cNvSpPr/>
      </dsp:nvSpPr>
      <dsp:spPr>
        <a:xfrm>
          <a:off x="5056891" y="1503076"/>
          <a:ext cx="1670808" cy="108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Konflikthantering Ansiktsmimik och kroppsspråk</a:t>
          </a:r>
        </a:p>
      </dsp:txBody>
      <dsp:txXfrm>
        <a:off x="5109906" y="1556091"/>
        <a:ext cx="1564778" cy="979995"/>
      </dsp:txXfrm>
    </dsp:sp>
    <dsp:sp modelId="{56A7C1CC-6DE2-4022-AA36-29F8CAE2A0D8}">
      <dsp:nvSpPr>
        <dsp:cNvPr id="0" name=""/>
        <dsp:cNvSpPr/>
      </dsp:nvSpPr>
      <dsp:spPr>
        <a:xfrm>
          <a:off x="1656518" y="545953"/>
          <a:ext cx="4342034" cy="4342034"/>
        </a:xfrm>
        <a:custGeom>
          <a:avLst/>
          <a:gdLst/>
          <a:ahLst/>
          <a:cxnLst/>
          <a:rect l="0" t="0" r="0" b="0"/>
          <a:pathLst>
            <a:path>
              <a:moveTo>
                <a:pt x="4336843" y="2321063"/>
              </a:moveTo>
              <a:arcTo wR="2171017" hR="2171017" stAng="21837783" swAng="13606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2AF90-233D-45DB-A8A6-97B94749CD03}">
      <dsp:nvSpPr>
        <dsp:cNvPr id="0" name=""/>
        <dsp:cNvSpPr/>
      </dsp:nvSpPr>
      <dsp:spPr>
        <a:xfrm>
          <a:off x="4268223" y="3930347"/>
          <a:ext cx="1670808" cy="108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Ögonkontakt, Lyssna på andra, berätta om sig själv</a:t>
          </a:r>
        </a:p>
      </dsp:txBody>
      <dsp:txXfrm>
        <a:off x="4321238" y="3983362"/>
        <a:ext cx="1564778" cy="979995"/>
      </dsp:txXfrm>
    </dsp:sp>
    <dsp:sp modelId="{5C03BA32-5E99-48E2-A65E-234F05914D84}">
      <dsp:nvSpPr>
        <dsp:cNvPr id="0" name=""/>
        <dsp:cNvSpPr/>
      </dsp:nvSpPr>
      <dsp:spPr>
        <a:xfrm>
          <a:off x="1656518" y="545953"/>
          <a:ext cx="4342034" cy="4342034"/>
        </a:xfrm>
        <a:custGeom>
          <a:avLst/>
          <a:gdLst/>
          <a:ahLst/>
          <a:cxnLst/>
          <a:rect l="0" t="0" r="0" b="0"/>
          <a:pathLst>
            <a:path>
              <a:moveTo>
                <a:pt x="2437837" y="4325576"/>
              </a:moveTo>
              <a:arcTo wR="2171017" hR="2171017" stAng="4976427" swAng="8471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570AC-1184-4399-BB62-EBC9349EDC67}">
      <dsp:nvSpPr>
        <dsp:cNvPr id="0" name=""/>
        <dsp:cNvSpPr/>
      </dsp:nvSpPr>
      <dsp:spPr>
        <a:xfrm>
          <a:off x="1716039" y="3930347"/>
          <a:ext cx="1670808" cy="108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Förstå sin egen roll i sociala sammanhang</a:t>
          </a:r>
        </a:p>
      </dsp:txBody>
      <dsp:txXfrm>
        <a:off x="1769054" y="3983362"/>
        <a:ext cx="1564778" cy="979995"/>
      </dsp:txXfrm>
    </dsp:sp>
    <dsp:sp modelId="{EAB4A94F-C8DF-41EF-B2A3-8A1984A3B1D9}">
      <dsp:nvSpPr>
        <dsp:cNvPr id="0" name=""/>
        <dsp:cNvSpPr/>
      </dsp:nvSpPr>
      <dsp:spPr>
        <a:xfrm>
          <a:off x="1656518" y="545953"/>
          <a:ext cx="4342034" cy="4342034"/>
        </a:xfrm>
        <a:custGeom>
          <a:avLst/>
          <a:gdLst/>
          <a:ahLst/>
          <a:cxnLst/>
          <a:rect l="0" t="0" r="0" b="0"/>
          <a:pathLst>
            <a:path>
              <a:moveTo>
                <a:pt x="230472" y="3144465"/>
              </a:moveTo>
              <a:arcTo wR="2171017" hR="2171017" stAng="9201599" swAng="13606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ECCC-7A5A-42AD-BBEC-2C1ECC83BD4F}">
      <dsp:nvSpPr>
        <dsp:cNvPr id="0" name=""/>
        <dsp:cNvSpPr/>
      </dsp:nvSpPr>
      <dsp:spPr>
        <a:xfrm>
          <a:off x="927370" y="1503076"/>
          <a:ext cx="1670808" cy="108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Självförtroende Problemlösning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Social kompetens</a:t>
          </a:r>
        </a:p>
      </dsp:txBody>
      <dsp:txXfrm>
        <a:off x="980385" y="1556091"/>
        <a:ext cx="1564778" cy="979995"/>
      </dsp:txXfrm>
    </dsp:sp>
    <dsp:sp modelId="{21A917D2-88C5-4869-BA14-469F5AEC015E}">
      <dsp:nvSpPr>
        <dsp:cNvPr id="0" name=""/>
        <dsp:cNvSpPr/>
      </dsp:nvSpPr>
      <dsp:spPr>
        <a:xfrm>
          <a:off x="1656518" y="545953"/>
          <a:ext cx="4342034" cy="4342034"/>
        </a:xfrm>
        <a:custGeom>
          <a:avLst/>
          <a:gdLst/>
          <a:ahLst/>
          <a:cxnLst/>
          <a:rect l="0" t="0" r="0" b="0"/>
          <a:pathLst>
            <a:path>
              <a:moveTo>
                <a:pt x="522050" y="758846"/>
              </a:moveTo>
              <a:arcTo wR="2171017" hR="2171017" stAng="13234600" swAng="1212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9BB70-C2E8-45D2-8B4B-8E7EE1E91299}" type="datetimeFigureOut">
              <a:rPr lang="sv-SE" smtClean="0"/>
              <a:t>2022-10-30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2E59-FA93-4369-9105-3BA6A07C39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95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icon to add online image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8964"/>
            <a:ext cx="4038600" cy="39172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797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2561"/>
            <a:ext cx="4040188" cy="33236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162797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802561"/>
            <a:ext cx="4041775" cy="33236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40" y="2005384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icon to add online image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4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4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6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icon to add online image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7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7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799828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icon to add online image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2448075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3140117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icon to add online image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799825"/>
            <a:ext cx="648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2252157"/>
            <a:ext cx="6480000" cy="38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pic>
        <p:nvPicPr>
          <p:cNvPr id="9" name="Picture 8" descr="MAU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62" y="6174633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selc/4225795180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s10803-022-05643-7.pdf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openarchive.ki.se/xmlui/bitstream/handle/10616/48104/Thesis_Emma_Leifler.pdf?sequence=3&amp;isAllowed=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p.se/debatt/vi-kan-inte-ha-fler-barn-som-g%C3%B6ms-undan-p%C3%A5-vindar-1.77123108" TargetMode="External"/><Relationship Id="rId5" Type="http://schemas.openxmlformats.org/officeDocument/2006/relationships/hyperlink" Target="https://www.liber.se/produkt/praktisk-inkludering-25677" TargetMode="External"/><Relationship Id="rId4" Type="http://schemas.openxmlformats.org/officeDocument/2006/relationships/hyperlink" Target="https://skolvarlden.se/artiklar/forskarens-fem-tips-for-larare-med-npf-elev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83568" y="104344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Forskarskolan</a:t>
            </a:r>
          </a:p>
          <a:p>
            <a:pPr algn="ctr"/>
            <a:endParaRPr lang="sv-SE" sz="18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ctr"/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 Special  </a:t>
            </a:r>
            <a:r>
              <a:rPr lang="sv-SE" sz="18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Education</a:t>
            </a:r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 for </a:t>
            </a:r>
            <a:r>
              <a:rPr lang="sv-SE" sz="18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Teacher</a:t>
            </a:r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sv-SE" sz="18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Educators</a:t>
            </a:r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 (SET) – </a:t>
            </a:r>
          </a:p>
          <a:p>
            <a:pPr algn="ctr"/>
            <a:r>
              <a:rPr lang="sv-SE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Specialpedagogik för lärarutbildare</a:t>
            </a:r>
          </a:p>
        </p:txBody>
      </p:sp>
      <p:pic>
        <p:nvPicPr>
          <p:cNvPr id="1026" name="Picture 2" descr="Till startsid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1015" r="8365" b="6956"/>
          <a:stretch/>
        </p:blipFill>
        <p:spPr bwMode="auto">
          <a:xfrm>
            <a:off x="251441" y="116632"/>
            <a:ext cx="936183" cy="9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Ã¶r linneuniversit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25768"/>
          <a:stretch/>
        </p:blipFill>
        <p:spPr bwMode="auto">
          <a:xfrm>
            <a:off x="1691680" y="359597"/>
            <a:ext cx="2256267" cy="4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Ã¶r hÃ¶gskolan kristianst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b="14524"/>
          <a:stretch/>
        </p:blipFill>
        <p:spPr bwMode="auto">
          <a:xfrm>
            <a:off x="4644008" y="228253"/>
            <a:ext cx="1800200" cy="6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7" y="2371480"/>
            <a:ext cx="799370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2800" b="1" dirty="0" err="1">
                <a:latin typeface="Corbel" panose="020B0503020204020204" pitchFamily="34" charset="0"/>
              </a:rPr>
              <a:t>Educational</a:t>
            </a:r>
            <a:r>
              <a:rPr lang="sv-SE" sz="2800" b="1" dirty="0">
                <a:latin typeface="Corbel" panose="020B0503020204020204" pitchFamily="34" charset="0"/>
              </a:rPr>
              <a:t> </a:t>
            </a:r>
            <a:r>
              <a:rPr lang="sv-SE" sz="2800" b="1" dirty="0" err="1">
                <a:latin typeface="Corbel" panose="020B0503020204020204" pitchFamily="34" charset="0"/>
              </a:rPr>
              <a:t>inclusion</a:t>
            </a:r>
            <a:endParaRPr lang="sv-SE" sz="2800" b="1" dirty="0">
              <a:latin typeface="Corbel" panose="020B0503020204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sv-SE" sz="2800" b="1" dirty="0">
                <a:latin typeface="Corbel" panose="020B0503020204020204" pitchFamily="34" charset="0"/>
              </a:rPr>
              <a:t>for</a:t>
            </a:r>
          </a:p>
          <a:p>
            <a:pPr algn="ctr">
              <a:spcAft>
                <a:spcPts val="600"/>
              </a:spcAft>
            </a:pPr>
            <a:r>
              <a:rPr lang="sv-SE" sz="2800" b="1" dirty="0">
                <a:latin typeface="Corbel" panose="020B0503020204020204" pitchFamily="34" charset="0"/>
              </a:rPr>
              <a:t>students </a:t>
            </a:r>
            <a:r>
              <a:rPr lang="sv-SE" sz="2800" b="1" dirty="0" err="1">
                <a:latin typeface="Corbel" panose="020B0503020204020204" pitchFamily="34" charset="0"/>
              </a:rPr>
              <a:t>with</a:t>
            </a:r>
            <a:r>
              <a:rPr lang="sv-SE" sz="2800" b="1" dirty="0">
                <a:latin typeface="Corbel" panose="020B0503020204020204" pitchFamily="34" charset="0"/>
              </a:rPr>
              <a:t> </a:t>
            </a:r>
            <a:r>
              <a:rPr lang="sv-SE" sz="2800" b="1" dirty="0" err="1">
                <a:latin typeface="Corbel" panose="020B0503020204020204" pitchFamily="34" charset="0"/>
              </a:rPr>
              <a:t>neurodevelopmental</a:t>
            </a:r>
            <a:r>
              <a:rPr lang="sv-SE" sz="2800" b="1" dirty="0">
                <a:latin typeface="Corbel" panose="020B0503020204020204" pitchFamily="34" charset="0"/>
              </a:rPr>
              <a:t> </a:t>
            </a:r>
            <a:r>
              <a:rPr lang="sv-SE" sz="2800" b="1" dirty="0" err="1">
                <a:latin typeface="Corbel" panose="020B0503020204020204" pitchFamily="34" charset="0"/>
              </a:rPr>
              <a:t>conditions</a:t>
            </a:r>
            <a:endParaRPr lang="sv-SE" sz="2800" b="1" dirty="0">
              <a:latin typeface="Corbel" panose="020B0503020204020204" pitchFamily="34" charset="0"/>
            </a:endParaRPr>
          </a:p>
          <a:p>
            <a:pPr algn="ctr"/>
            <a:endParaRPr lang="sv-SE" b="1" dirty="0">
              <a:latin typeface="Corbel" panose="020B0503020204020204" pitchFamily="34" charset="0"/>
            </a:endParaRPr>
          </a:p>
          <a:p>
            <a:pPr algn="ctr"/>
            <a:r>
              <a:rPr lang="sv-SE" b="1" dirty="0">
                <a:latin typeface="Corbel" panose="020B0503020204020204" pitchFamily="34" charset="0"/>
              </a:rPr>
              <a:t>	Emma Leifler</a:t>
            </a:r>
          </a:p>
          <a:p>
            <a:pPr algn="ctr"/>
            <a:endParaRPr lang="sv-SE" sz="3200" b="1" dirty="0">
              <a:latin typeface="Corbel" panose="020B0503020204020204" pitchFamily="34" charset="0"/>
            </a:endParaRPr>
          </a:p>
        </p:txBody>
      </p:sp>
      <p:cxnSp>
        <p:nvCxnSpPr>
          <p:cNvPr id="7" name="Rak koppling 6"/>
          <p:cNvCxnSpPr/>
          <p:nvPr/>
        </p:nvCxnSpPr>
        <p:spPr bwMode="auto">
          <a:xfrm flipV="1">
            <a:off x="267011" y="2299633"/>
            <a:ext cx="8548873" cy="48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2" descr="SET_logga_anpass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4095750"/>
            <a:ext cx="1857375" cy="17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83568" y="5925930"/>
            <a:ext cx="8132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dvOT46dcae81"/>
              </a:rPr>
              <a:t>Forskning finansierad via Vetenskapsrådet</a:t>
            </a:r>
            <a:r>
              <a:rPr lang="en-US" sz="1600" dirty="0">
                <a:latin typeface="AdvOT46dcae81"/>
              </a:rPr>
              <a:t> (</a:t>
            </a:r>
            <a:r>
              <a:rPr lang="en-US" sz="1600" dirty="0" err="1">
                <a:latin typeface="AdvOT46dcae81"/>
              </a:rPr>
              <a:t>Dnr</a:t>
            </a:r>
            <a:r>
              <a:rPr lang="en-US" sz="1600" dirty="0">
                <a:latin typeface="AdvOT46dcae81"/>
              </a:rPr>
              <a:t> 2017-06039)</a:t>
            </a:r>
            <a:endParaRPr lang="sv-S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13" y="116632"/>
            <a:ext cx="2415341" cy="12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10D53-DE88-4A56-A9D2-827C44F0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688021"/>
            <a:ext cx="6332438" cy="724755"/>
          </a:xfrm>
        </p:spPr>
        <p:txBody>
          <a:bodyPr/>
          <a:lstStyle/>
          <a:p>
            <a:r>
              <a:rPr lang="sv-SE" dirty="0"/>
              <a:t>	 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C875987-1641-4B7A-BAEC-212B2C070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100" y="581025"/>
            <a:ext cx="7286625" cy="5654675"/>
          </a:xfr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15D2D790-A814-4220-A533-C0CBE2F272DE}"/>
              </a:ext>
            </a:extLst>
          </p:cNvPr>
          <p:cNvGrpSpPr/>
          <p:nvPr/>
        </p:nvGrpSpPr>
        <p:grpSpPr>
          <a:xfrm>
            <a:off x="323528" y="206219"/>
            <a:ext cx="1116124" cy="513136"/>
            <a:chOff x="467544" y="593908"/>
            <a:chExt cx="1656184" cy="864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0F80FCE-C231-444E-A67A-2499FD2F5B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B043E31-FCAF-4F96-BA2A-5A828AC0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DF362A20-05B9-420D-B582-60EE73508C09}"/>
              </a:ext>
            </a:extLst>
          </p:cNvPr>
          <p:cNvSpPr txBox="1"/>
          <p:nvPr/>
        </p:nvSpPr>
        <p:spPr>
          <a:xfrm>
            <a:off x="1748977" y="6235700"/>
            <a:ext cx="535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s://www.flickr.com/photos/theselc/42257951805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5" tooltip="https://creativecommons.org/licenses/by-sa/3.0/"/>
              </a:rPr>
              <a:t>CC BY-SA</a:t>
            </a:r>
            <a:endParaRPr lang="sv-SE" sz="9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8F36520-91BA-4861-97B2-9C666946AC1A}"/>
              </a:ext>
            </a:extLst>
          </p:cNvPr>
          <p:cNvSpPr txBox="1"/>
          <p:nvPr/>
        </p:nvSpPr>
        <p:spPr>
          <a:xfrm>
            <a:off x="3707904" y="1104900"/>
            <a:ext cx="3721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Elever med NPF – vilken skolform är bäst?</a:t>
            </a:r>
          </a:p>
          <a:p>
            <a:r>
              <a:rPr lang="sv-SE" dirty="0"/>
              <a:t>Vad fungerar i praktiken? </a:t>
            </a:r>
          </a:p>
          <a:p>
            <a:r>
              <a:rPr lang="sv-SE" dirty="0"/>
              <a:t>Var finns det utmaningar?</a:t>
            </a:r>
          </a:p>
          <a:p>
            <a:r>
              <a:rPr lang="sv-SE" dirty="0"/>
              <a:t>Hur kan vi skapa mer inkluderande miljöer?</a:t>
            </a:r>
          </a:p>
        </p:txBody>
      </p:sp>
    </p:spTree>
    <p:extLst>
      <p:ext uri="{BB962C8B-B14F-4D97-AF65-F5344CB8AC3E}">
        <p14:creationId xmlns:p14="http://schemas.microsoft.com/office/powerpoint/2010/main" val="37169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1DCAE-A36B-4D9E-A400-9A955405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504826"/>
            <a:ext cx="6829313" cy="762000"/>
          </a:xfrm>
        </p:spPr>
        <p:txBody>
          <a:bodyPr/>
          <a:lstStyle/>
          <a:p>
            <a:r>
              <a:rPr lang="sv-SE" dirty="0"/>
              <a:t>		</a:t>
            </a:r>
            <a:r>
              <a:rPr lang="sv-S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Syntes över resultat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6C0AA11-F8B6-4B3F-9861-F59A4091D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742964"/>
              </p:ext>
            </p:extLst>
          </p:nvPr>
        </p:nvGraphicFramePr>
        <p:xfrm>
          <a:off x="683568" y="197849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 3">
            <a:extLst>
              <a:ext uri="{FF2B5EF4-FFF2-40B4-BE49-F238E27FC236}">
                <a16:creationId xmlns:a16="http://schemas.microsoft.com/office/drawing/2014/main" id="{F7DCB10B-ED3C-47A2-9047-6FCBF4A6FE4C}"/>
              </a:ext>
            </a:extLst>
          </p:cNvPr>
          <p:cNvGrpSpPr/>
          <p:nvPr/>
        </p:nvGrpSpPr>
        <p:grpSpPr>
          <a:xfrm>
            <a:off x="323528" y="238732"/>
            <a:ext cx="1116124" cy="513136"/>
            <a:chOff x="467544" y="593908"/>
            <a:chExt cx="1656184" cy="864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4E9A529-3380-4E78-ADDC-A99ED6D2F9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73E61C1-18A8-4CD0-8ECD-5232D000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7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1DCAE-A36B-4D9E-A400-9A955405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04900" y="466725"/>
            <a:ext cx="7562738" cy="638175"/>
          </a:xfrm>
        </p:spPr>
        <p:txBody>
          <a:bodyPr/>
          <a:lstStyle/>
          <a:p>
            <a:r>
              <a:rPr lang="sv-SE" dirty="0"/>
              <a:t>	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7DCB10B-ED3C-47A2-9047-6FCBF4A6FE4C}"/>
              </a:ext>
            </a:extLst>
          </p:cNvPr>
          <p:cNvGrpSpPr/>
          <p:nvPr/>
        </p:nvGrpSpPr>
        <p:grpSpPr>
          <a:xfrm>
            <a:off x="323528" y="219682"/>
            <a:ext cx="1116124" cy="513136"/>
            <a:chOff x="467544" y="593908"/>
            <a:chExt cx="1656184" cy="864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4E9A529-3380-4E78-ADDC-A99ED6D2F9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73E61C1-18A8-4CD0-8ECD-5232D000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9C8C072-0CCE-4578-8AE6-0AB5E888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90200"/>
            <a:ext cx="6707100" cy="5801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IMPLIKATIONER</a:t>
            </a:r>
          </a:p>
        </p:txBody>
      </p:sp>
      <p:pic>
        <p:nvPicPr>
          <p:cNvPr id="10" name="Bildobjekt 9" descr="En bild som visar person, utomhus, flicka, står&#10;&#10;Automatiskt genererad beskrivning">
            <a:extLst>
              <a:ext uri="{FF2B5EF4-FFF2-40B4-BE49-F238E27FC236}">
                <a16:creationId xmlns:a16="http://schemas.microsoft.com/office/drawing/2014/main" id="{68792BAB-CDD2-4A09-9675-6902C8BE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0" y="1000125"/>
            <a:ext cx="5324386" cy="54864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8F78F7-BF7C-430B-BA0A-D5F28BB0F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549" y="3590924"/>
            <a:ext cx="16291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30E1CA4-D8FD-44C5-BAE0-40DB5D41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548" y="1000125"/>
            <a:ext cx="1629129" cy="219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8C77CED-D3EB-4805-8039-23DEFB576B8C}"/>
              </a:ext>
            </a:extLst>
          </p:cNvPr>
          <p:cNvSpPr txBox="1"/>
          <p:nvPr/>
        </p:nvSpPr>
        <p:spPr>
          <a:xfrm>
            <a:off x="847724" y="6581775"/>
            <a:ext cx="3895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Tack till Nathan </a:t>
            </a:r>
            <a:r>
              <a:rPr lang="sv-SE" sz="8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Dumlao</a:t>
            </a:r>
            <a:r>
              <a:rPr lang="sv-SE" sz="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, unsplash.com för den fina bilden</a:t>
            </a:r>
          </a:p>
        </p:txBody>
      </p:sp>
    </p:spTree>
    <p:extLst>
      <p:ext uri="{BB962C8B-B14F-4D97-AF65-F5344CB8AC3E}">
        <p14:creationId xmlns:p14="http://schemas.microsoft.com/office/powerpoint/2010/main" val="41291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57062-62ED-439B-9263-D8E0B171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937" y="2"/>
            <a:ext cx="2627485" cy="1942825"/>
          </a:xfrm>
        </p:spPr>
        <p:txBody>
          <a:bodyPr anchor="b">
            <a:normAutofit/>
          </a:bodyPr>
          <a:lstStyle/>
          <a:p>
            <a:r>
              <a:rPr lang="sv-SE" sz="2400" dirty="0"/>
              <a:t>Implikationer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E2123-F6B9-6DBB-145E-D8E2BDE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937" y="2252157"/>
            <a:ext cx="2627485" cy="3840000"/>
          </a:xfrm>
        </p:spPr>
        <p:txBody>
          <a:bodyPr>
            <a:normAutofit/>
          </a:bodyPr>
          <a:lstStyle/>
          <a:p>
            <a:r>
              <a:rPr lang="en-US" sz="1600" dirty="0" err="1"/>
              <a:t>Elever</a:t>
            </a:r>
            <a:r>
              <a:rPr lang="en-US" sz="1600" dirty="0"/>
              <a:t> </a:t>
            </a:r>
            <a:r>
              <a:rPr lang="en-US" sz="1600" dirty="0" err="1"/>
              <a:t>vill</a:t>
            </a:r>
            <a:r>
              <a:rPr lang="en-US" sz="1600" dirty="0"/>
              <a:t> </a:t>
            </a:r>
            <a:r>
              <a:rPr lang="en-US" sz="1600" dirty="0" err="1"/>
              <a:t>träna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det </a:t>
            </a:r>
            <a:r>
              <a:rPr lang="en-US" sz="1600" dirty="0" err="1"/>
              <a:t>som</a:t>
            </a:r>
            <a:r>
              <a:rPr lang="en-US" sz="1600" dirty="0"/>
              <a:t> de </a:t>
            </a:r>
            <a:r>
              <a:rPr lang="en-US" sz="1600" dirty="0" err="1"/>
              <a:t>tycker</a:t>
            </a:r>
            <a:r>
              <a:rPr lang="en-US" sz="1600" dirty="0"/>
              <a:t> </a:t>
            </a:r>
            <a:r>
              <a:rPr lang="en-US" sz="1600" dirty="0" err="1"/>
              <a:t>är</a:t>
            </a:r>
            <a:r>
              <a:rPr lang="en-US" sz="1600" dirty="0"/>
              <a:t> </a:t>
            </a:r>
            <a:r>
              <a:rPr lang="en-US" sz="1600" dirty="0" err="1"/>
              <a:t>svårt</a:t>
            </a:r>
            <a:endParaRPr lang="en-US" sz="1600" dirty="0"/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Serendipity</a:t>
            </a:r>
            <a:r>
              <a:rPr lang="en-US" sz="1600" dirty="0"/>
              <a:t> – </a:t>
            </a:r>
            <a:r>
              <a:rPr lang="en-US" sz="1600" dirty="0" err="1"/>
              <a:t>stärkt</a:t>
            </a:r>
            <a:r>
              <a:rPr lang="en-US" sz="1600" dirty="0"/>
              <a:t> </a:t>
            </a:r>
            <a:r>
              <a:rPr lang="en-US" sz="1600" dirty="0" err="1"/>
              <a:t>lärarkompetens</a:t>
            </a:r>
            <a:r>
              <a:rPr lang="en-US" sz="1600" dirty="0"/>
              <a:t>, men </a:t>
            </a:r>
            <a:r>
              <a:rPr lang="en-US" sz="1600" dirty="0" err="1"/>
              <a:t>även</a:t>
            </a:r>
            <a:r>
              <a:rPr lang="en-US" sz="1600" dirty="0"/>
              <a:t> </a:t>
            </a:r>
            <a:r>
              <a:rPr lang="en-US" sz="1600" dirty="0" err="1"/>
              <a:t>ett</a:t>
            </a:r>
            <a:r>
              <a:rPr lang="en-US" sz="1600" dirty="0"/>
              <a:t> </a:t>
            </a:r>
            <a:r>
              <a:rPr lang="en-US" sz="1600" dirty="0" err="1"/>
              <a:t>socialt</a:t>
            </a:r>
            <a:r>
              <a:rPr lang="en-US" sz="1600" dirty="0"/>
              <a:t> </a:t>
            </a:r>
            <a:r>
              <a:rPr lang="en-US" sz="1600" dirty="0" err="1"/>
              <a:t>sammanhang</a:t>
            </a:r>
            <a:endParaRPr lang="en-US" sz="1600" dirty="0"/>
          </a:p>
          <a:p>
            <a:r>
              <a:rPr lang="en-US" sz="1600" dirty="0" err="1"/>
              <a:t>Inkludering</a:t>
            </a:r>
            <a:r>
              <a:rPr lang="en-US" sz="1600" dirty="0"/>
              <a:t> – </a:t>
            </a:r>
            <a:r>
              <a:rPr lang="en-US" sz="1600" dirty="0" err="1"/>
              <a:t>vara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del av </a:t>
            </a:r>
            <a:r>
              <a:rPr lang="en-US" sz="1600" dirty="0" err="1"/>
              <a:t>ett</a:t>
            </a:r>
            <a:r>
              <a:rPr lang="en-US" sz="1600" dirty="0"/>
              <a:t> </a:t>
            </a:r>
            <a:r>
              <a:rPr lang="en-US" sz="1600" dirty="0" err="1"/>
              <a:t>sammanhang</a:t>
            </a:r>
            <a:r>
              <a:rPr lang="en-US" sz="1600" dirty="0"/>
              <a:t>, </a:t>
            </a:r>
            <a:r>
              <a:rPr lang="en-US" sz="1600" dirty="0" err="1"/>
              <a:t>göra</a:t>
            </a:r>
            <a:r>
              <a:rPr lang="en-US" sz="1600" dirty="0"/>
              <a:t> sin </a:t>
            </a:r>
            <a:r>
              <a:rPr lang="en-US" sz="1600" dirty="0" err="1"/>
              <a:t>röst</a:t>
            </a:r>
            <a:r>
              <a:rPr lang="en-US" sz="1600" dirty="0"/>
              <a:t> </a:t>
            </a:r>
            <a:r>
              <a:rPr lang="en-US" sz="1600" dirty="0" err="1"/>
              <a:t>hörd</a:t>
            </a:r>
            <a:endParaRPr lang="en-US" sz="1600" dirty="0"/>
          </a:p>
          <a:p>
            <a:r>
              <a:rPr lang="en-US" sz="1600" dirty="0" err="1"/>
              <a:t>Välj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delar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fungerar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din </a:t>
            </a:r>
            <a:r>
              <a:rPr lang="en-US" sz="1600" dirty="0" err="1"/>
              <a:t>verksamhet</a:t>
            </a:r>
            <a:endParaRPr lang="en-US" sz="16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3AB8698-4572-4D96-8070-3D73E68204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3" y="1305523"/>
            <a:ext cx="5259387" cy="4246954"/>
          </a:xfrm>
          <a:noFill/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26918FA1-30A1-4147-949B-9B06D8081E58}"/>
              </a:ext>
            </a:extLst>
          </p:cNvPr>
          <p:cNvGrpSpPr/>
          <p:nvPr/>
        </p:nvGrpSpPr>
        <p:grpSpPr>
          <a:xfrm>
            <a:off x="323528" y="200632"/>
            <a:ext cx="1116124" cy="513136"/>
            <a:chOff x="467544" y="593908"/>
            <a:chExt cx="1656184" cy="864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BBB16B-6335-46DF-81D9-95EDE29694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21A2EA5-7540-4CCA-8909-538D58CB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5E8A-94B0-4D40-940B-FDCDD222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50" y="3"/>
            <a:ext cx="6245372" cy="885822"/>
          </a:xfrm>
        </p:spPr>
        <p:txBody>
          <a:bodyPr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I SKOLKONTAKT får man träna på att..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60B482FC-908B-42FE-977D-1EEE3657E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893717"/>
              </p:ext>
            </p:extLst>
          </p:nvPr>
        </p:nvGraphicFramePr>
        <p:xfrm>
          <a:off x="895350" y="1514474"/>
          <a:ext cx="7655071" cy="509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A025F59-4338-4BAA-A0D4-3A5134809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323525" cy="6858000"/>
          </a:xfrm>
        </p:spPr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E6D1852-01C8-46C9-A8B6-4FFB2321BE4C}"/>
              </a:ext>
            </a:extLst>
          </p:cNvPr>
          <p:cNvGrpSpPr/>
          <p:nvPr/>
        </p:nvGrpSpPr>
        <p:grpSpPr>
          <a:xfrm>
            <a:off x="323528" y="200632"/>
            <a:ext cx="1116124" cy="513136"/>
            <a:chOff x="467544" y="593908"/>
            <a:chExt cx="1656184" cy="864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C65D2FA-CD94-4640-9368-F2B9FF29E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D10B604-B5C6-4BD9-8203-D70DA44A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0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-114299"/>
            <a:ext cx="6592800" cy="1133474"/>
          </a:xfrm>
        </p:spPr>
        <p:txBody>
          <a:bodyPr/>
          <a:lstStyle/>
          <a:p>
            <a:r>
              <a:rPr lang="sv-S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   För dig som vill veta 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500" y="1171575"/>
            <a:ext cx="6859500" cy="49205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Emmas avhandling: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https://openarchive.ki.se/xmlui/bitstream/handle/10616/48104/Thesis_Emma_Leifler.pdf?sequence=3&amp;isAllowed=y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Artikel som inte var publicerad i juni: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https://link.springer.com/content/pdf/10.1007/s10803-022-05643-7.pdf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Emmas tips i Skolvärlden:</a:t>
            </a:r>
          </a:p>
          <a:p>
            <a:pPr marL="0" indent="0">
              <a:buNone/>
            </a:pPr>
            <a:r>
              <a:rPr lang="sv-SE" dirty="0">
                <a:hlinkClick r:id="rId4"/>
              </a:rPr>
              <a:t>https://skolvarlden.se/artiklar/forskarens-fem-tips-for-larare-med-npf-elever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Populärvetenskapligt i senaste bok:</a:t>
            </a:r>
          </a:p>
          <a:p>
            <a:pPr marL="0" indent="0">
              <a:buNone/>
            </a:pPr>
            <a:r>
              <a:rPr lang="sv-SE" dirty="0">
                <a:hlinkClick r:id="rId5"/>
              </a:rPr>
              <a:t>https://www.liber.se/produkt/praktisk-inkludering-25677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Debattartikel:</a:t>
            </a:r>
          </a:p>
          <a:p>
            <a:pPr marL="0" indent="0">
              <a:buNone/>
            </a:pPr>
            <a:r>
              <a:rPr lang="sv-SE" dirty="0">
                <a:hlinkClick r:id="rId6"/>
              </a:rPr>
              <a:t>https://www.gp.se/debatt/vi-kan-inte-ha-fler-barn-som-g%C3%B6ms-undan-p%C3%A5-vindar-1.77123108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2F1CC06-22FA-4515-94FD-E3648E1102B8}"/>
              </a:ext>
            </a:extLst>
          </p:cNvPr>
          <p:cNvGrpSpPr/>
          <p:nvPr/>
        </p:nvGrpSpPr>
        <p:grpSpPr>
          <a:xfrm>
            <a:off x="323528" y="238732"/>
            <a:ext cx="1116124" cy="513136"/>
            <a:chOff x="467544" y="593908"/>
            <a:chExt cx="1656184" cy="864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3A50541-CA9C-4D65-89CC-8468681F7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CE3DBA1-EDF3-4F60-8504-68EFCDD4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00" y="2287160"/>
            <a:ext cx="6480000" cy="1143000"/>
          </a:xfrm>
        </p:spPr>
        <p:txBody>
          <a:bodyPr/>
          <a:lstStyle/>
          <a:p>
            <a:pPr algn="ctr"/>
            <a:r>
              <a:rPr lang="sv-SE" dirty="0"/>
              <a:t>TACK!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</a:t>
            </a:r>
          </a:p>
          <a:p>
            <a:pPr marL="0" indent="0">
              <a:buNone/>
            </a:pPr>
            <a:r>
              <a:rPr lang="sv-SE" dirty="0"/>
              <a:t>					emma.leifler@gu.se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endParaRPr lang="sv-SE" sz="24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70E3129-E49C-4339-9AA6-2D3169A1B5CC}"/>
              </a:ext>
            </a:extLst>
          </p:cNvPr>
          <p:cNvGrpSpPr/>
          <p:nvPr/>
        </p:nvGrpSpPr>
        <p:grpSpPr>
          <a:xfrm>
            <a:off x="2600587" y="779795"/>
            <a:ext cx="2692865" cy="805723"/>
            <a:chOff x="467544" y="593908"/>
            <a:chExt cx="1656184" cy="864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F14975D-2DC5-41C4-B345-04F2FBFA0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7544" y="593908"/>
              <a:ext cx="1656184" cy="86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CC73C08D-4DCF-4D60-8629-287136C3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80568"/>
              <a:ext cx="1552673" cy="724581"/>
            </a:xfrm>
            <a:prstGeom prst="rect">
              <a:avLst/>
            </a:prstGeom>
          </p:spPr>
        </p:pic>
      </p:grpSp>
      <p:pic>
        <p:nvPicPr>
          <p:cNvPr id="8" name="Bildobjekt 7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F1BD8E57-8FC4-43DB-BFFF-5BFD58BB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5708" y="2600213"/>
            <a:ext cx="2330632" cy="280046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2DD6C2E-26ED-4029-BED5-937BB5C7F2CA}"/>
              </a:ext>
            </a:extLst>
          </p:cNvPr>
          <p:cNvSpPr txBox="1"/>
          <p:nvPr/>
        </p:nvSpPr>
        <p:spPr>
          <a:xfrm>
            <a:off x="369115" y="486561"/>
            <a:ext cx="245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In a </a:t>
            </a:r>
            <a:r>
              <a:rPr lang="sv-SE" b="1" dirty="0" err="1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1">
                    <a:lumMod val="50000"/>
                  </a:schemeClr>
                </a:solidFill>
              </a:rPr>
              <a:t>where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 be </a:t>
            </a:r>
            <a:r>
              <a:rPr lang="sv-SE" b="1" dirty="0" err="1">
                <a:solidFill>
                  <a:schemeClr val="accent1">
                    <a:lumMod val="50000"/>
                  </a:schemeClr>
                </a:solidFill>
              </a:rPr>
              <a:t>anything</a:t>
            </a:r>
            <a:r>
              <a:rPr lang="sv-SE" b="1" dirty="0">
                <a:solidFill>
                  <a:schemeClr val="accent1">
                    <a:lumMod val="50000"/>
                  </a:schemeClr>
                </a:solidFill>
              </a:rPr>
              <a:t>,  Be</a:t>
            </a:r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EEB4E788-5B4E-4C2C-B306-A73E1770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709" y="-38101"/>
            <a:ext cx="2330632" cy="2562225"/>
          </a:xfrm>
          <a:prstGeom prst="rect">
            <a:avLst/>
          </a:prstGeom>
        </p:spPr>
      </p:pic>
      <p:pic>
        <p:nvPicPr>
          <p:cNvPr id="14" name="Bildobjekt 13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2E044F36-4343-4DEF-88DA-A612C260E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2252157"/>
            <a:ext cx="3026242" cy="43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U-PPT_SV_4-3 [Read-Only]" id="{34DE20C2-2F3B-4FA8-BF7D-0A2947963D75}" vid="{A17AAA65-D4FB-40A9-B1CE-11EF7F2C6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MAU-PPT_SV_4-3</Template>
  <TotalTime>545</TotalTime>
  <Words>339</Words>
  <Application>Microsoft Office PowerPoint</Application>
  <PresentationFormat>Bildspel på skärmen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AdvOT46dcae81</vt:lpstr>
      <vt:lpstr>Arial</vt:lpstr>
      <vt:lpstr>Calibri</vt:lpstr>
      <vt:lpstr>Corbel</vt:lpstr>
      <vt:lpstr>Dreaming Outloud Pro</vt:lpstr>
      <vt:lpstr>Times</vt:lpstr>
      <vt:lpstr>MAU — Svenska</vt:lpstr>
      <vt:lpstr>PowerPoint-presentation</vt:lpstr>
      <vt:lpstr>   </vt:lpstr>
      <vt:lpstr>  Syntes över resultat</vt:lpstr>
      <vt:lpstr> </vt:lpstr>
      <vt:lpstr>Implikationer</vt:lpstr>
      <vt:lpstr>I SKOLKONTAKT får man träna på att..</vt:lpstr>
      <vt:lpstr>     För dig som vill veta mer</vt:lpstr>
      <vt:lpstr>TACK!</vt:lpstr>
    </vt:vector>
  </TitlesOfParts>
  <Company>Malmö högskola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Kvalité i trepartssamtalet</dc:title>
  <dc:creator>Mona Holmqvist</dc:creator>
  <cp:lastModifiedBy>Emma Leifler</cp:lastModifiedBy>
  <cp:revision>50</cp:revision>
  <cp:lastPrinted>2018-05-07T17:34:16Z</cp:lastPrinted>
  <dcterms:created xsi:type="dcterms:W3CDTF">2018-04-24T19:11:48Z</dcterms:created>
  <dcterms:modified xsi:type="dcterms:W3CDTF">2022-10-30T19:29:03Z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