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19"/>
  </p:notesMasterIdLst>
  <p:sldIdLst>
    <p:sldId id="256" r:id="rId4"/>
    <p:sldId id="257" r:id="rId5"/>
    <p:sldId id="258" r:id="rId6"/>
    <p:sldId id="259" r:id="rId7"/>
    <p:sldId id="523" r:id="rId8"/>
    <p:sldId id="261" r:id="rId9"/>
    <p:sldId id="262" r:id="rId10"/>
    <p:sldId id="263" r:id="rId11"/>
    <p:sldId id="264" r:id="rId12"/>
    <p:sldId id="265" r:id="rId13"/>
    <p:sldId id="266" r:id="rId14"/>
    <p:sldId id="267" r:id="rId15"/>
    <p:sldId id="268" r:id="rId16"/>
    <p:sldId id="269" r:id="rId17"/>
    <p:sldId id="270" r:id="rId18"/>
  </p:sldIdLst>
  <p:sldSz cx="12192000" cy="6858000"/>
  <p:notesSz cx="6669088" cy="9926638"/>
  <p:embeddedFontLst>
    <p:embeddedFont>
      <p:font typeface="Open Sans" panose="020B0606030504020204" pitchFamily="34" charset="0"/>
      <p:regular r:id="rId20"/>
      <p:bold r:id="rId21"/>
      <p:boldItalic r:id="rId22"/>
    </p:embeddedFont>
    <p:embeddedFont>
      <p:font typeface="Open Sans Light" panose="020B03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l9uOv06R8mAIB5YeOYYhYyTAM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customschemas.google.com/relationships/presentationmetadata" Target="meta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1F9A7-7BC1-429F-9924-AC423930D69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40A7BFC-B6A5-4907-BB1E-CE8C56828849}">
      <dgm:prSet custT="1"/>
      <dgm:spPr/>
      <dgm:t>
        <a:bodyPr/>
        <a:lstStyle/>
        <a:p>
          <a:r>
            <a:rPr lang="en-US" sz="2400"/>
            <a:t>Bona </a:t>
          </a:r>
          <a:r>
            <a:rPr lang="en-US" sz="2400" err="1"/>
            <a:t>folkhögskola</a:t>
          </a:r>
          <a:endParaRPr lang="en-US" sz="2400"/>
        </a:p>
      </dgm:t>
    </dgm:pt>
    <dgm:pt modelId="{2E822F72-44E0-4C84-877A-8228CFD399F4}" type="parTrans" cxnId="{E58F3374-7831-4FD2-A6B8-1ABCAF67224B}">
      <dgm:prSet/>
      <dgm:spPr/>
      <dgm:t>
        <a:bodyPr/>
        <a:lstStyle/>
        <a:p>
          <a:endParaRPr lang="en-US"/>
        </a:p>
      </dgm:t>
    </dgm:pt>
    <dgm:pt modelId="{3C5C4124-F798-4D23-A082-54DA86CCB2ED}" type="sibTrans" cxnId="{E58F3374-7831-4FD2-A6B8-1ABCAF67224B}">
      <dgm:prSet/>
      <dgm:spPr/>
      <dgm:t>
        <a:bodyPr/>
        <a:lstStyle/>
        <a:p>
          <a:endParaRPr lang="en-US"/>
        </a:p>
      </dgm:t>
    </dgm:pt>
    <dgm:pt modelId="{4E04090F-F168-4A75-BB2A-75D59509C43F}">
      <dgm:prSet custT="1"/>
      <dgm:spPr/>
      <dgm:t>
        <a:bodyPr/>
        <a:lstStyle/>
        <a:p>
          <a:r>
            <a:rPr lang="en-US" sz="2400" err="1"/>
            <a:t>Glokala</a:t>
          </a:r>
          <a:r>
            <a:rPr lang="en-US" sz="2400"/>
            <a:t> </a:t>
          </a:r>
          <a:r>
            <a:rPr lang="en-US" sz="2400" err="1"/>
            <a:t>folkhögskolan</a:t>
          </a:r>
          <a:endParaRPr lang="en-US" sz="2400"/>
        </a:p>
      </dgm:t>
    </dgm:pt>
    <dgm:pt modelId="{74A6F4CC-4EE4-4748-9A1C-6BCB72025AF6}" type="parTrans" cxnId="{9E2B6364-8AD8-42E8-B87B-948F14A9BA09}">
      <dgm:prSet/>
      <dgm:spPr/>
      <dgm:t>
        <a:bodyPr/>
        <a:lstStyle/>
        <a:p>
          <a:endParaRPr lang="en-US"/>
        </a:p>
      </dgm:t>
    </dgm:pt>
    <dgm:pt modelId="{554EE7EC-7DD2-4915-87CD-ECAF5CA6DBA8}" type="sibTrans" cxnId="{9E2B6364-8AD8-42E8-B87B-948F14A9BA09}">
      <dgm:prSet/>
      <dgm:spPr/>
      <dgm:t>
        <a:bodyPr/>
        <a:lstStyle/>
        <a:p>
          <a:endParaRPr lang="en-US"/>
        </a:p>
      </dgm:t>
    </dgm:pt>
    <dgm:pt modelId="{493E4B3D-0B3A-4946-B329-A563CF8AA7F6}">
      <dgm:prSet custT="1"/>
      <dgm:spPr/>
      <dgm:t>
        <a:bodyPr/>
        <a:lstStyle/>
        <a:p>
          <a:r>
            <a:rPr lang="en-US" sz="2400" err="1"/>
            <a:t>Marieborgs</a:t>
          </a:r>
          <a:r>
            <a:rPr lang="en-US" sz="2400"/>
            <a:t> </a:t>
          </a:r>
          <a:r>
            <a:rPr lang="en-US" sz="2400" err="1"/>
            <a:t>folkhögskola</a:t>
          </a:r>
          <a:endParaRPr lang="en-US" sz="2400"/>
        </a:p>
      </dgm:t>
    </dgm:pt>
    <dgm:pt modelId="{AD84964B-C65B-472F-BE67-E04DA8AFC3E5}" type="parTrans" cxnId="{232320CE-DE91-44CC-9249-77D6D110B29D}">
      <dgm:prSet/>
      <dgm:spPr/>
      <dgm:t>
        <a:bodyPr/>
        <a:lstStyle/>
        <a:p>
          <a:endParaRPr lang="en-US"/>
        </a:p>
      </dgm:t>
    </dgm:pt>
    <dgm:pt modelId="{AAFF1FF8-8ABE-453B-9DBB-83924EA5F86F}" type="sibTrans" cxnId="{232320CE-DE91-44CC-9249-77D6D110B29D}">
      <dgm:prSet/>
      <dgm:spPr/>
      <dgm:t>
        <a:bodyPr/>
        <a:lstStyle/>
        <a:p>
          <a:endParaRPr lang="en-US"/>
        </a:p>
      </dgm:t>
    </dgm:pt>
    <dgm:pt modelId="{44F056CC-FED1-49A1-84DE-C254B82136D5}">
      <dgm:prSet custT="1"/>
      <dgm:spPr/>
      <dgm:t>
        <a:bodyPr/>
        <a:lstStyle/>
        <a:p>
          <a:r>
            <a:rPr lang="en-US" sz="2400"/>
            <a:t>Medlefors </a:t>
          </a:r>
          <a:r>
            <a:rPr lang="en-US" sz="2400" err="1"/>
            <a:t>folkhögskola</a:t>
          </a:r>
          <a:endParaRPr lang="en-US" sz="2400"/>
        </a:p>
      </dgm:t>
    </dgm:pt>
    <dgm:pt modelId="{756310BA-BCF7-4E94-8384-8B9B70948BE4}" type="parTrans" cxnId="{B35D04D5-71B4-4ED7-BEAA-DEB9AB4DCE4D}">
      <dgm:prSet/>
      <dgm:spPr/>
      <dgm:t>
        <a:bodyPr/>
        <a:lstStyle/>
        <a:p>
          <a:endParaRPr lang="en-US"/>
        </a:p>
      </dgm:t>
    </dgm:pt>
    <dgm:pt modelId="{9E15370D-7280-4B52-8B74-D0938EEB68C1}" type="sibTrans" cxnId="{B35D04D5-71B4-4ED7-BEAA-DEB9AB4DCE4D}">
      <dgm:prSet/>
      <dgm:spPr/>
      <dgm:t>
        <a:bodyPr/>
        <a:lstStyle/>
        <a:p>
          <a:endParaRPr lang="en-US"/>
        </a:p>
      </dgm:t>
    </dgm:pt>
    <dgm:pt modelId="{DA038D1B-C3E1-4D42-831F-5F80E4D6FE2D}">
      <dgm:prSet custT="1"/>
      <dgm:spPr/>
      <dgm:t>
        <a:bodyPr/>
        <a:lstStyle/>
        <a:p>
          <a:r>
            <a:rPr lang="en-US" sz="2400" err="1"/>
            <a:t>Stadsmissionens</a:t>
          </a:r>
          <a:r>
            <a:rPr lang="en-US" sz="2400"/>
            <a:t> </a:t>
          </a:r>
          <a:r>
            <a:rPr lang="en-US" sz="2400" err="1"/>
            <a:t>folkhögskola</a:t>
          </a:r>
          <a:endParaRPr lang="en-US" sz="2400"/>
        </a:p>
      </dgm:t>
    </dgm:pt>
    <dgm:pt modelId="{1A197B5E-20E6-49C3-8860-7DEB3378C12F}" type="parTrans" cxnId="{010B95E3-6ED0-4E62-8871-6ABE7BE73845}">
      <dgm:prSet/>
      <dgm:spPr/>
      <dgm:t>
        <a:bodyPr/>
        <a:lstStyle/>
        <a:p>
          <a:endParaRPr lang="en-US"/>
        </a:p>
      </dgm:t>
    </dgm:pt>
    <dgm:pt modelId="{92833928-809C-41DB-BDE9-42FCD557A995}" type="sibTrans" cxnId="{010B95E3-6ED0-4E62-8871-6ABE7BE73845}">
      <dgm:prSet/>
      <dgm:spPr/>
      <dgm:t>
        <a:bodyPr/>
        <a:lstStyle/>
        <a:p>
          <a:endParaRPr lang="en-US"/>
        </a:p>
      </dgm:t>
    </dgm:pt>
    <dgm:pt modelId="{365B35DD-F51F-4AAA-AAE8-3B88D00CDB65}">
      <dgm:prSet custT="1"/>
      <dgm:spPr/>
      <dgm:t>
        <a:bodyPr/>
        <a:lstStyle/>
        <a:p>
          <a:r>
            <a:rPr lang="en-US" sz="2400" b="0" i="0" err="1"/>
            <a:t>Dalslands</a:t>
          </a:r>
          <a:r>
            <a:rPr lang="en-US" sz="2400" b="0" i="0"/>
            <a:t> </a:t>
          </a:r>
          <a:r>
            <a:rPr lang="en-US" sz="2400" b="0" i="0" err="1"/>
            <a:t>folkhögskola</a:t>
          </a:r>
          <a:endParaRPr lang="en-US" sz="2400"/>
        </a:p>
      </dgm:t>
    </dgm:pt>
    <dgm:pt modelId="{977E620B-362A-440F-AC17-925F59EE3B24}" type="parTrans" cxnId="{369963AA-BF91-4754-BA2A-55EC8AF7C21B}">
      <dgm:prSet/>
      <dgm:spPr/>
      <dgm:t>
        <a:bodyPr/>
        <a:lstStyle/>
        <a:p>
          <a:endParaRPr lang="sv-SE"/>
        </a:p>
      </dgm:t>
    </dgm:pt>
    <dgm:pt modelId="{6288875B-11C7-40F1-BB5D-0DC34F1A100F}" type="sibTrans" cxnId="{369963AA-BF91-4754-BA2A-55EC8AF7C21B}">
      <dgm:prSet/>
      <dgm:spPr/>
      <dgm:t>
        <a:bodyPr/>
        <a:lstStyle/>
        <a:p>
          <a:endParaRPr lang="sv-SE"/>
        </a:p>
      </dgm:t>
    </dgm:pt>
    <dgm:pt modelId="{509D224F-3FCB-4BFF-823D-3B2918317510}">
      <dgm:prSet custT="1"/>
      <dgm:spPr/>
      <dgm:t>
        <a:bodyPr/>
        <a:lstStyle/>
        <a:p>
          <a:r>
            <a:rPr lang="en-US" sz="2400"/>
            <a:t>Holma </a:t>
          </a:r>
          <a:r>
            <a:rPr lang="en-US" sz="2400" err="1"/>
            <a:t>folkhögskola</a:t>
          </a:r>
          <a:endParaRPr lang="en-US" sz="2400"/>
        </a:p>
      </dgm:t>
    </dgm:pt>
    <dgm:pt modelId="{E5AFF1E6-8526-4F1D-AFD8-9DB288A009B9}" type="parTrans" cxnId="{58A958DA-0505-433E-8F62-6F0F6FD750F8}">
      <dgm:prSet/>
      <dgm:spPr/>
      <dgm:t>
        <a:bodyPr/>
        <a:lstStyle/>
        <a:p>
          <a:endParaRPr lang="sv-SE"/>
        </a:p>
      </dgm:t>
    </dgm:pt>
    <dgm:pt modelId="{0EBFB9BC-B7DB-4387-9723-684A053D67F8}" type="sibTrans" cxnId="{58A958DA-0505-433E-8F62-6F0F6FD750F8}">
      <dgm:prSet/>
      <dgm:spPr/>
      <dgm:t>
        <a:bodyPr/>
        <a:lstStyle/>
        <a:p>
          <a:endParaRPr lang="sv-SE"/>
        </a:p>
      </dgm:t>
    </dgm:pt>
    <dgm:pt modelId="{F090EFED-8580-41F2-9E5E-F9976A5FCE9A}">
      <dgm:prSet custT="1"/>
      <dgm:spPr/>
      <dgm:t>
        <a:bodyPr/>
        <a:lstStyle/>
        <a:p>
          <a:r>
            <a:rPr lang="en-US" sz="2400"/>
            <a:t>Löftadalens </a:t>
          </a:r>
          <a:r>
            <a:rPr lang="en-US" sz="2400" err="1"/>
            <a:t>folkhögskola</a:t>
          </a:r>
          <a:endParaRPr lang="en-US" sz="2400"/>
        </a:p>
      </dgm:t>
    </dgm:pt>
    <dgm:pt modelId="{BF6985E8-7662-4543-9BF5-8F6B674CE4BB}" type="parTrans" cxnId="{FD61F85A-7C2D-4977-A71E-CAE65B7D2BCF}">
      <dgm:prSet/>
      <dgm:spPr/>
      <dgm:t>
        <a:bodyPr/>
        <a:lstStyle/>
        <a:p>
          <a:endParaRPr lang="sv-SE"/>
        </a:p>
      </dgm:t>
    </dgm:pt>
    <dgm:pt modelId="{D70C666D-DF3F-4EEB-85F5-5E66C4378B3A}" type="sibTrans" cxnId="{FD61F85A-7C2D-4977-A71E-CAE65B7D2BCF}">
      <dgm:prSet/>
      <dgm:spPr/>
      <dgm:t>
        <a:bodyPr/>
        <a:lstStyle/>
        <a:p>
          <a:endParaRPr lang="sv-SE"/>
        </a:p>
      </dgm:t>
    </dgm:pt>
    <dgm:pt modelId="{89127463-FE58-48B1-A3A7-CDDE159B0978}">
      <dgm:prSet custT="1"/>
      <dgm:spPr/>
      <dgm:t>
        <a:bodyPr/>
        <a:lstStyle/>
        <a:p>
          <a:r>
            <a:rPr lang="en-US" sz="2400"/>
            <a:t>Röda Korsets folkhögskola</a:t>
          </a:r>
        </a:p>
      </dgm:t>
    </dgm:pt>
    <dgm:pt modelId="{822DB329-1ACB-4CAF-9225-C903F39B67ED}" type="parTrans" cxnId="{47526D5B-F7CA-43EA-B3DC-8DBA52C31AF1}">
      <dgm:prSet/>
      <dgm:spPr/>
      <dgm:t>
        <a:bodyPr/>
        <a:lstStyle/>
        <a:p>
          <a:endParaRPr lang="sv-SE"/>
        </a:p>
      </dgm:t>
    </dgm:pt>
    <dgm:pt modelId="{8B20636B-9B6A-4351-B9DE-1FD6DEEC4918}" type="sibTrans" cxnId="{47526D5B-F7CA-43EA-B3DC-8DBA52C31AF1}">
      <dgm:prSet/>
      <dgm:spPr/>
      <dgm:t>
        <a:bodyPr/>
        <a:lstStyle/>
        <a:p>
          <a:endParaRPr lang="sv-SE"/>
        </a:p>
      </dgm:t>
    </dgm:pt>
    <dgm:pt modelId="{83B5A7FD-F1E7-4195-B50E-9B0C33D3E0A7}">
      <dgm:prSet custT="1"/>
      <dgm:spPr/>
      <dgm:t>
        <a:bodyPr/>
        <a:lstStyle/>
        <a:p>
          <a:r>
            <a:rPr lang="en-US" sz="2400" err="1"/>
            <a:t>Valjevikens</a:t>
          </a:r>
          <a:r>
            <a:rPr lang="en-US" sz="2400"/>
            <a:t> </a:t>
          </a:r>
          <a:r>
            <a:rPr lang="en-US" sz="2400" err="1"/>
            <a:t>folkhögskola</a:t>
          </a:r>
          <a:endParaRPr lang="en-US" sz="2400"/>
        </a:p>
      </dgm:t>
    </dgm:pt>
    <dgm:pt modelId="{55DC22C1-E47F-4DBA-AE62-AA796F8CCE38}" type="parTrans" cxnId="{148A1BF5-7516-47C3-BAFF-83E86B604F64}">
      <dgm:prSet/>
      <dgm:spPr/>
      <dgm:t>
        <a:bodyPr/>
        <a:lstStyle/>
        <a:p>
          <a:endParaRPr lang="sv-SE"/>
        </a:p>
      </dgm:t>
    </dgm:pt>
    <dgm:pt modelId="{554F800F-C091-4939-96C0-E73F8AB000FA}" type="sibTrans" cxnId="{148A1BF5-7516-47C3-BAFF-83E86B604F64}">
      <dgm:prSet/>
      <dgm:spPr/>
      <dgm:t>
        <a:bodyPr/>
        <a:lstStyle/>
        <a:p>
          <a:endParaRPr lang="sv-SE"/>
        </a:p>
      </dgm:t>
    </dgm:pt>
    <dgm:pt modelId="{75C01C2F-4E13-4F35-9B27-595E23FF20C6}" type="pres">
      <dgm:prSet presAssocID="{0721F9A7-7BC1-429F-9924-AC423930D699}" presName="vert0" presStyleCnt="0">
        <dgm:presLayoutVars>
          <dgm:dir/>
          <dgm:animOne val="branch"/>
          <dgm:animLvl val="lvl"/>
        </dgm:presLayoutVars>
      </dgm:prSet>
      <dgm:spPr/>
    </dgm:pt>
    <dgm:pt modelId="{2A26D562-D8F4-4114-A693-9F93C866BEFA}" type="pres">
      <dgm:prSet presAssocID="{840A7BFC-B6A5-4907-BB1E-CE8C56828849}" presName="thickLine" presStyleLbl="alignNode1" presStyleIdx="0" presStyleCnt="10"/>
      <dgm:spPr/>
    </dgm:pt>
    <dgm:pt modelId="{06D016A9-CA9F-4BE9-AFBC-B4BF6ECCB385}" type="pres">
      <dgm:prSet presAssocID="{840A7BFC-B6A5-4907-BB1E-CE8C56828849}" presName="horz1" presStyleCnt="0"/>
      <dgm:spPr/>
    </dgm:pt>
    <dgm:pt modelId="{E1E9E17B-9800-409A-9D3F-071BB50567F5}" type="pres">
      <dgm:prSet presAssocID="{840A7BFC-B6A5-4907-BB1E-CE8C56828849}" presName="tx1" presStyleLbl="revTx" presStyleIdx="0" presStyleCnt="10" custLinFactNeighborX="-22040" custLinFactNeighborY="-79355"/>
      <dgm:spPr/>
    </dgm:pt>
    <dgm:pt modelId="{F6A05C54-9D56-4879-866C-1B936111E103}" type="pres">
      <dgm:prSet presAssocID="{840A7BFC-B6A5-4907-BB1E-CE8C56828849}" presName="vert1" presStyleCnt="0"/>
      <dgm:spPr/>
    </dgm:pt>
    <dgm:pt modelId="{C4671238-C554-4305-AC78-D7FDCA9C2BA0}" type="pres">
      <dgm:prSet presAssocID="{365B35DD-F51F-4AAA-AAE8-3B88D00CDB65}" presName="thickLine" presStyleLbl="alignNode1" presStyleIdx="1" presStyleCnt="10"/>
      <dgm:spPr/>
    </dgm:pt>
    <dgm:pt modelId="{E43A6B0D-A3B3-4FF3-8611-33FBF1839D3A}" type="pres">
      <dgm:prSet presAssocID="{365B35DD-F51F-4AAA-AAE8-3B88D00CDB65}" presName="horz1" presStyleCnt="0"/>
      <dgm:spPr/>
    </dgm:pt>
    <dgm:pt modelId="{34385C96-204D-44A5-842B-12ADDDB29D93}" type="pres">
      <dgm:prSet presAssocID="{365B35DD-F51F-4AAA-AAE8-3B88D00CDB65}" presName="tx1" presStyleLbl="revTx" presStyleIdx="1" presStyleCnt="10"/>
      <dgm:spPr/>
    </dgm:pt>
    <dgm:pt modelId="{BEE87842-1ABD-48E9-B926-1D796AC0DBEA}" type="pres">
      <dgm:prSet presAssocID="{365B35DD-F51F-4AAA-AAE8-3B88D00CDB65}" presName="vert1" presStyleCnt="0"/>
      <dgm:spPr/>
    </dgm:pt>
    <dgm:pt modelId="{6A055E9D-66F0-4247-862E-7FA601895EAD}" type="pres">
      <dgm:prSet presAssocID="{4E04090F-F168-4A75-BB2A-75D59509C43F}" presName="thickLine" presStyleLbl="alignNode1" presStyleIdx="2" presStyleCnt="10"/>
      <dgm:spPr/>
    </dgm:pt>
    <dgm:pt modelId="{ACF7E199-1AAB-4C69-A5BC-54149EE213EA}" type="pres">
      <dgm:prSet presAssocID="{4E04090F-F168-4A75-BB2A-75D59509C43F}" presName="horz1" presStyleCnt="0"/>
      <dgm:spPr/>
    </dgm:pt>
    <dgm:pt modelId="{941FE497-17D8-4AA6-8D33-0DAA79F6F629}" type="pres">
      <dgm:prSet presAssocID="{4E04090F-F168-4A75-BB2A-75D59509C43F}" presName="tx1" presStyleLbl="revTx" presStyleIdx="2" presStyleCnt="10"/>
      <dgm:spPr/>
    </dgm:pt>
    <dgm:pt modelId="{057250E3-7F0C-4805-BADB-972CF26C8A5F}" type="pres">
      <dgm:prSet presAssocID="{4E04090F-F168-4A75-BB2A-75D59509C43F}" presName="vert1" presStyleCnt="0"/>
      <dgm:spPr/>
    </dgm:pt>
    <dgm:pt modelId="{CB36D421-504A-4264-AEAC-7771F87488B9}" type="pres">
      <dgm:prSet presAssocID="{509D224F-3FCB-4BFF-823D-3B2918317510}" presName="thickLine" presStyleLbl="alignNode1" presStyleIdx="3" presStyleCnt="10"/>
      <dgm:spPr/>
    </dgm:pt>
    <dgm:pt modelId="{9A30A92C-851D-4A90-9009-20CDB5529034}" type="pres">
      <dgm:prSet presAssocID="{509D224F-3FCB-4BFF-823D-3B2918317510}" presName="horz1" presStyleCnt="0"/>
      <dgm:spPr/>
    </dgm:pt>
    <dgm:pt modelId="{8197DE27-278C-4AC2-8CB8-8E988C390187}" type="pres">
      <dgm:prSet presAssocID="{509D224F-3FCB-4BFF-823D-3B2918317510}" presName="tx1" presStyleLbl="revTx" presStyleIdx="3" presStyleCnt="10"/>
      <dgm:spPr/>
    </dgm:pt>
    <dgm:pt modelId="{A7897B3E-680A-4CEF-AF9F-FD5100654623}" type="pres">
      <dgm:prSet presAssocID="{509D224F-3FCB-4BFF-823D-3B2918317510}" presName="vert1" presStyleCnt="0"/>
      <dgm:spPr/>
    </dgm:pt>
    <dgm:pt modelId="{B0C067C5-5DF8-4AF0-910B-2207112F7471}" type="pres">
      <dgm:prSet presAssocID="{F090EFED-8580-41F2-9E5E-F9976A5FCE9A}" presName="thickLine" presStyleLbl="alignNode1" presStyleIdx="4" presStyleCnt="10"/>
      <dgm:spPr/>
    </dgm:pt>
    <dgm:pt modelId="{80D38024-91CE-429E-91C3-499DCC5963AD}" type="pres">
      <dgm:prSet presAssocID="{F090EFED-8580-41F2-9E5E-F9976A5FCE9A}" presName="horz1" presStyleCnt="0"/>
      <dgm:spPr/>
    </dgm:pt>
    <dgm:pt modelId="{65E707E2-67BE-4114-B65C-07A92E7F25EA}" type="pres">
      <dgm:prSet presAssocID="{F090EFED-8580-41F2-9E5E-F9976A5FCE9A}" presName="tx1" presStyleLbl="revTx" presStyleIdx="4" presStyleCnt="10"/>
      <dgm:spPr/>
    </dgm:pt>
    <dgm:pt modelId="{448B53D6-C1CE-415F-AC22-AAE8256D56BA}" type="pres">
      <dgm:prSet presAssocID="{F090EFED-8580-41F2-9E5E-F9976A5FCE9A}" presName="vert1" presStyleCnt="0"/>
      <dgm:spPr/>
    </dgm:pt>
    <dgm:pt modelId="{8A237DC1-5070-4792-8F37-2000919466B6}" type="pres">
      <dgm:prSet presAssocID="{493E4B3D-0B3A-4946-B329-A563CF8AA7F6}" presName="thickLine" presStyleLbl="alignNode1" presStyleIdx="5" presStyleCnt="10"/>
      <dgm:spPr/>
    </dgm:pt>
    <dgm:pt modelId="{F1CFA716-5DE9-4448-8BAD-A90F3216FBCC}" type="pres">
      <dgm:prSet presAssocID="{493E4B3D-0B3A-4946-B329-A563CF8AA7F6}" presName="horz1" presStyleCnt="0"/>
      <dgm:spPr/>
    </dgm:pt>
    <dgm:pt modelId="{34C9E8A2-9902-43B0-AF93-C347EDF9D75E}" type="pres">
      <dgm:prSet presAssocID="{493E4B3D-0B3A-4946-B329-A563CF8AA7F6}" presName="tx1" presStyleLbl="revTx" presStyleIdx="5" presStyleCnt="10"/>
      <dgm:spPr/>
    </dgm:pt>
    <dgm:pt modelId="{8979481D-71CB-4687-A3F2-8791996A8B7D}" type="pres">
      <dgm:prSet presAssocID="{493E4B3D-0B3A-4946-B329-A563CF8AA7F6}" presName="vert1" presStyleCnt="0"/>
      <dgm:spPr/>
    </dgm:pt>
    <dgm:pt modelId="{AF97B8C5-024C-4E93-A1B2-9BA9CCC78B26}" type="pres">
      <dgm:prSet presAssocID="{44F056CC-FED1-49A1-84DE-C254B82136D5}" presName="thickLine" presStyleLbl="alignNode1" presStyleIdx="6" presStyleCnt="10"/>
      <dgm:spPr/>
    </dgm:pt>
    <dgm:pt modelId="{5189C218-CBAB-4A40-81F4-BFDD9B3520E4}" type="pres">
      <dgm:prSet presAssocID="{44F056CC-FED1-49A1-84DE-C254B82136D5}" presName="horz1" presStyleCnt="0"/>
      <dgm:spPr/>
    </dgm:pt>
    <dgm:pt modelId="{F9A5DA3C-5E61-40DF-B3E6-08F8782AD9D3}" type="pres">
      <dgm:prSet presAssocID="{44F056CC-FED1-49A1-84DE-C254B82136D5}" presName="tx1" presStyleLbl="revTx" presStyleIdx="6" presStyleCnt="10"/>
      <dgm:spPr/>
    </dgm:pt>
    <dgm:pt modelId="{0FD817CA-E721-409F-9E2E-E64E5FAB7579}" type="pres">
      <dgm:prSet presAssocID="{44F056CC-FED1-49A1-84DE-C254B82136D5}" presName="vert1" presStyleCnt="0"/>
      <dgm:spPr/>
    </dgm:pt>
    <dgm:pt modelId="{937659B9-A3E8-45F1-B190-171FE634D28D}" type="pres">
      <dgm:prSet presAssocID="{89127463-FE58-48B1-A3A7-CDDE159B0978}" presName="thickLine" presStyleLbl="alignNode1" presStyleIdx="7" presStyleCnt="10"/>
      <dgm:spPr/>
    </dgm:pt>
    <dgm:pt modelId="{14C5C513-20D4-4015-8B72-8E2DAE1553C9}" type="pres">
      <dgm:prSet presAssocID="{89127463-FE58-48B1-A3A7-CDDE159B0978}" presName="horz1" presStyleCnt="0"/>
      <dgm:spPr/>
    </dgm:pt>
    <dgm:pt modelId="{2E12E0D2-5D1F-4BCE-ADD5-E7237861E6A2}" type="pres">
      <dgm:prSet presAssocID="{89127463-FE58-48B1-A3A7-CDDE159B0978}" presName="tx1" presStyleLbl="revTx" presStyleIdx="7" presStyleCnt="10"/>
      <dgm:spPr/>
    </dgm:pt>
    <dgm:pt modelId="{C829E183-013C-4572-A614-0FD724721EFA}" type="pres">
      <dgm:prSet presAssocID="{89127463-FE58-48B1-A3A7-CDDE159B0978}" presName="vert1" presStyleCnt="0"/>
      <dgm:spPr/>
    </dgm:pt>
    <dgm:pt modelId="{8E997093-4EC1-42EF-8674-CDB5804007F5}" type="pres">
      <dgm:prSet presAssocID="{DA038D1B-C3E1-4D42-831F-5F80E4D6FE2D}" presName="thickLine" presStyleLbl="alignNode1" presStyleIdx="8" presStyleCnt="10"/>
      <dgm:spPr/>
    </dgm:pt>
    <dgm:pt modelId="{E3C0E1EF-9D3C-4222-8F17-53C99E832B4A}" type="pres">
      <dgm:prSet presAssocID="{DA038D1B-C3E1-4D42-831F-5F80E4D6FE2D}" presName="horz1" presStyleCnt="0"/>
      <dgm:spPr/>
    </dgm:pt>
    <dgm:pt modelId="{E9FEDAFA-BC15-4711-A1C2-3A875CEB7A3C}" type="pres">
      <dgm:prSet presAssocID="{DA038D1B-C3E1-4D42-831F-5F80E4D6FE2D}" presName="tx1" presStyleLbl="revTx" presStyleIdx="8" presStyleCnt="10"/>
      <dgm:spPr/>
    </dgm:pt>
    <dgm:pt modelId="{E69085D3-07AE-4F63-9019-3A61B929B9F2}" type="pres">
      <dgm:prSet presAssocID="{DA038D1B-C3E1-4D42-831F-5F80E4D6FE2D}" presName="vert1" presStyleCnt="0"/>
      <dgm:spPr/>
    </dgm:pt>
    <dgm:pt modelId="{01297C57-5AB8-47A7-BBC7-8AE1F0EA87BB}" type="pres">
      <dgm:prSet presAssocID="{83B5A7FD-F1E7-4195-B50E-9B0C33D3E0A7}" presName="thickLine" presStyleLbl="alignNode1" presStyleIdx="9" presStyleCnt="10"/>
      <dgm:spPr/>
    </dgm:pt>
    <dgm:pt modelId="{30EADE77-5565-4428-B4A9-9B234E4BB343}" type="pres">
      <dgm:prSet presAssocID="{83B5A7FD-F1E7-4195-B50E-9B0C33D3E0A7}" presName="horz1" presStyleCnt="0"/>
      <dgm:spPr/>
    </dgm:pt>
    <dgm:pt modelId="{58F7C4B9-7713-4AF8-A8A2-B6154BA1B2E4}" type="pres">
      <dgm:prSet presAssocID="{83B5A7FD-F1E7-4195-B50E-9B0C33D3E0A7}" presName="tx1" presStyleLbl="revTx" presStyleIdx="9" presStyleCnt="10"/>
      <dgm:spPr/>
    </dgm:pt>
    <dgm:pt modelId="{7F07BB66-98AD-4706-9FC4-94F070944397}" type="pres">
      <dgm:prSet presAssocID="{83B5A7FD-F1E7-4195-B50E-9B0C33D3E0A7}" presName="vert1" presStyleCnt="0"/>
      <dgm:spPr/>
    </dgm:pt>
  </dgm:ptLst>
  <dgm:cxnLst>
    <dgm:cxn modelId="{51E1DA25-DA0D-41BB-BA52-749C1A9651C3}" type="presOf" srcId="{89127463-FE58-48B1-A3A7-CDDE159B0978}" destId="{2E12E0D2-5D1F-4BCE-ADD5-E7237861E6A2}" srcOrd="0" destOrd="0" presId="urn:microsoft.com/office/officeart/2008/layout/LinedList"/>
    <dgm:cxn modelId="{9BA81926-AF48-4587-83DF-627A3A1AF264}" type="presOf" srcId="{509D224F-3FCB-4BFF-823D-3B2918317510}" destId="{8197DE27-278C-4AC2-8CB8-8E988C390187}" srcOrd="0" destOrd="0" presId="urn:microsoft.com/office/officeart/2008/layout/LinedList"/>
    <dgm:cxn modelId="{47526D5B-F7CA-43EA-B3DC-8DBA52C31AF1}" srcId="{0721F9A7-7BC1-429F-9924-AC423930D699}" destId="{89127463-FE58-48B1-A3A7-CDDE159B0978}" srcOrd="7" destOrd="0" parTransId="{822DB329-1ACB-4CAF-9225-C903F39B67ED}" sibTransId="{8B20636B-9B6A-4351-B9DE-1FD6DEEC4918}"/>
    <dgm:cxn modelId="{9E2B6364-8AD8-42E8-B87B-948F14A9BA09}" srcId="{0721F9A7-7BC1-429F-9924-AC423930D699}" destId="{4E04090F-F168-4A75-BB2A-75D59509C43F}" srcOrd="2" destOrd="0" parTransId="{74A6F4CC-4EE4-4748-9A1C-6BCB72025AF6}" sibTransId="{554EE7EC-7DD2-4915-87CD-ECAF5CA6DBA8}"/>
    <dgm:cxn modelId="{E58F3374-7831-4FD2-A6B8-1ABCAF67224B}" srcId="{0721F9A7-7BC1-429F-9924-AC423930D699}" destId="{840A7BFC-B6A5-4907-BB1E-CE8C56828849}" srcOrd="0" destOrd="0" parTransId="{2E822F72-44E0-4C84-877A-8228CFD399F4}" sibTransId="{3C5C4124-F798-4D23-A082-54DA86CCB2ED}"/>
    <dgm:cxn modelId="{2C6EC55A-DA78-4893-A314-E46B5684BA37}" type="presOf" srcId="{DA038D1B-C3E1-4D42-831F-5F80E4D6FE2D}" destId="{E9FEDAFA-BC15-4711-A1C2-3A875CEB7A3C}" srcOrd="0" destOrd="0" presId="urn:microsoft.com/office/officeart/2008/layout/LinedList"/>
    <dgm:cxn modelId="{FD61F85A-7C2D-4977-A71E-CAE65B7D2BCF}" srcId="{0721F9A7-7BC1-429F-9924-AC423930D699}" destId="{F090EFED-8580-41F2-9E5E-F9976A5FCE9A}" srcOrd="4" destOrd="0" parTransId="{BF6985E8-7662-4543-9BF5-8F6B674CE4BB}" sibTransId="{D70C666D-DF3F-4EEB-85F5-5E66C4378B3A}"/>
    <dgm:cxn modelId="{E06B557C-7EB1-49C8-88C2-D639CA411837}" type="presOf" srcId="{365B35DD-F51F-4AAA-AAE8-3B88D00CDB65}" destId="{34385C96-204D-44A5-842B-12ADDDB29D93}" srcOrd="0" destOrd="0" presId="urn:microsoft.com/office/officeart/2008/layout/LinedList"/>
    <dgm:cxn modelId="{1CB07D9B-D258-4A82-89FD-65386C8F7EFB}" type="presOf" srcId="{840A7BFC-B6A5-4907-BB1E-CE8C56828849}" destId="{E1E9E17B-9800-409A-9D3F-071BB50567F5}" srcOrd="0" destOrd="0" presId="urn:microsoft.com/office/officeart/2008/layout/LinedList"/>
    <dgm:cxn modelId="{369963AA-BF91-4754-BA2A-55EC8AF7C21B}" srcId="{0721F9A7-7BC1-429F-9924-AC423930D699}" destId="{365B35DD-F51F-4AAA-AAE8-3B88D00CDB65}" srcOrd="1" destOrd="0" parTransId="{977E620B-362A-440F-AC17-925F59EE3B24}" sibTransId="{6288875B-11C7-40F1-BB5D-0DC34F1A100F}"/>
    <dgm:cxn modelId="{0EC159B7-96FE-4AFC-A95A-1B6968370A20}" type="presOf" srcId="{4E04090F-F168-4A75-BB2A-75D59509C43F}" destId="{941FE497-17D8-4AA6-8D33-0DAA79F6F629}" srcOrd="0" destOrd="0" presId="urn:microsoft.com/office/officeart/2008/layout/LinedList"/>
    <dgm:cxn modelId="{7826ACBF-1568-4BCB-A5E1-1A23AAFAB526}" type="presOf" srcId="{493E4B3D-0B3A-4946-B329-A563CF8AA7F6}" destId="{34C9E8A2-9902-43B0-AF93-C347EDF9D75E}" srcOrd="0" destOrd="0" presId="urn:microsoft.com/office/officeart/2008/layout/LinedList"/>
    <dgm:cxn modelId="{232320CE-DE91-44CC-9249-77D6D110B29D}" srcId="{0721F9A7-7BC1-429F-9924-AC423930D699}" destId="{493E4B3D-0B3A-4946-B329-A563CF8AA7F6}" srcOrd="5" destOrd="0" parTransId="{AD84964B-C65B-472F-BE67-E04DA8AFC3E5}" sibTransId="{AAFF1FF8-8ABE-453B-9DBB-83924EA5F86F}"/>
    <dgm:cxn modelId="{B35D04D5-71B4-4ED7-BEAA-DEB9AB4DCE4D}" srcId="{0721F9A7-7BC1-429F-9924-AC423930D699}" destId="{44F056CC-FED1-49A1-84DE-C254B82136D5}" srcOrd="6" destOrd="0" parTransId="{756310BA-BCF7-4E94-8384-8B9B70948BE4}" sibTransId="{9E15370D-7280-4B52-8B74-D0938EEB68C1}"/>
    <dgm:cxn modelId="{58A958DA-0505-433E-8F62-6F0F6FD750F8}" srcId="{0721F9A7-7BC1-429F-9924-AC423930D699}" destId="{509D224F-3FCB-4BFF-823D-3B2918317510}" srcOrd="3" destOrd="0" parTransId="{E5AFF1E6-8526-4F1D-AFD8-9DB288A009B9}" sibTransId="{0EBFB9BC-B7DB-4387-9723-684A053D67F8}"/>
    <dgm:cxn modelId="{010B95E3-6ED0-4E62-8871-6ABE7BE73845}" srcId="{0721F9A7-7BC1-429F-9924-AC423930D699}" destId="{DA038D1B-C3E1-4D42-831F-5F80E4D6FE2D}" srcOrd="8" destOrd="0" parTransId="{1A197B5E-20E6-49C3-8860-7DEB3378C12F}" sibTransId="{92833928-809C-41DB-BDE9-42FCD557A995}"/>
    <dgm:cxn modelId="{BFA52CEF-F46F-4CE4-9D5B-90B350892BDB}" type="presOf" srcId="{44F056CC-FED1-49A1-84DE-C254B82136D5}" destId="{F9A5DA3C-5E61-40DF-B3E6-08F8782AD9D3}" srcOrd="0" destOrd="0" presId="urn:microsoft.com/office/officeart/2008/layout/LinedList"/>
    <dgm:cxn modelId="{148A1BF5-7516-47C3-BAFF-83E86B604F64}" srcId="{0721F9A7-7BC1-429F-9924-AC423930D699}" destId="{83B5A7FD-F1E7-4195-B50E-9B0C33D3E0A7}" srcOrd="9" destOrd="0" parTransId="{55DC22C1-E47F-4DBA-AE62-AA796F8CCE38}" sibTransId="{554F800F-C091-4939-96C0-E73F8AB000FA}"/>
    <dgm:cxn modelId="{C2F326F5-AE12-419C-819F-7B427F9095CE}" type="presOf" srcId="{F090EFED-8580-41F2-9E5E-F9976A5FCE9A}" destId="{65E707E2-67BE-4114-B65C-07A92E7F25EA}" srcOrd="0" destOrd="0" presId="urn:microsoft.com/office/officeart/2008/layout/LinedList"/>
    <dgm:cxn modelId="{33108FF5-6265-41CD-8EFE-0BDAEB7FB5B4}" type="presOf" srcId="{83B5A7FD-F1E7-4195-B50E-9B0C33D3E0A7}" destId="{58F7C4B9-7713-4AF8-A8A2-B6154BA1B2E4}" srcOrd="0" destOrd="0" presId="urn:microsoft.com/office/officeart/2008/layout/LinedList"/>
    <dgm:cxn modelId="{36C585FF-6020-484B-A435-EE01545CDFCC}" type="presOf" srcId="{0721F9A7-7BC1-429F-9924-AC423930D699}" destId="{75C01C2F-4E13-4F35-9B27-595E23FF20C6}" srcOrd="0" destOrd="0" presId="urn:microsoft.com/office/officeart/2008/layout/LinedList"/>
    <dgm:cxn modelId="{DB2DB021-70F2-47A8-AF69-4D4E3DDC6737}" type="presParOf" srcId="{75C01C2F-4E13-4F35-9B27-595E23FF20C6}" destId="{2A26D562-D8F4-4114-A693-9F93C866BEFA}" srcOrd="0" destOrd="0" presId="urn:microsoft.com/office/officeart/2008/layout/LinedList"/>
    <dgm:cxn modelId="{9C3CC754-0052-499E-B140-9DFBD8BE695B}" type="presParOf" srcId="{75C01C2F-4E13-4F35-9B27-595E23FF20C6}" destId="{06D016A9-CA9F-4BE9-AFBC-B4BF6ECCB385}" srcOrd="1" destOrd="0" presId="urn:microsoft.com/office/officeart/2008/layout/LinedList"/>
    <dgm:cxn modelId="{F8155296-B292-4946-8509-DA02C889591C}" type="presParOf" srcId="{06D016A9-CA9F-4BE9-AFBC-B4BF6ECCB385}" destId="{E1E9E17B-9800-409A-9D3F-071BB50567F5}" srcOrd="0" destOrd="0" presId="urn:microsoft.com/office/officeart/2008/layout/LinedList"/>
    <dgm:cxn modelId="{8126A410-2D52-49CC-8DBE-2F746385E1EF}" type="presParOf" srcId="{06D016A9-CA9F-4BE9-AFBC-B4BF6ECCB385}" destId="{F6A05C54-9D56-4879-866C-1B936111E103}" srcOrd="1" destOrd="0" presId="urn:microsoft.com/office/officeart/2008/layout/LinedList"/>
    <dgm:cxn modelId="{1F09D6CB-C68A-4D14-938C-A19B76C1335C}" type="presParOf" srcId="{75C01C2F-4E13-4F35-9B27-595E23FF20C6}" destId="{C4671238-C554-4305-AC78-D7FDCA9C2BA0}" srcOrd="2" destOrd="0" presId="urn:microsoft.com/office/officeart/2008/layout/LinedList"/>
    <dgm:cxn modelId="{E5AE8370-CFF8-4E2E-AF11-775D991B60C1}" type="presParOf" srcId="{75C01C2F-4E13-4F35-9B27-595E23FF20C6}" destId="{E43A6B0D-A3B3-4FF3-8611-33FBF1839D3A}" srcOrd="3" destOrd="0" presId="urn:microsoft.com/office/officeart/2008/layout/LinedList"/>
    <dgm:cxn modelId="{6C92860A-253D-4F3E-A8F1-B08B2E2DED04}" type="presParOf" srcId="{E43A6B0D-A3B3-4FF3-8611-33FBF1839D3A}" destId="{34385C96-204D-44A5-842B-12ADDDB29D93}" srcOrd="0" destOrd="0" presId="urn:microsoft.com/office/officeart/2008/layout/LinedList"/>
    <dgm:cxn modelId="{2D4322A0-7E62-4269-8E80-85E0A5F013A7}" type="presParOf" srcId="{E43A6B0D-A3B3-4FF3-8611-33FBF1839D3A}" destId="{BEE87842-1ABD-48E9-B926-1D796AC0DBEA}" srcOrd="1" destOrd="0" presId="urn:microsoft.com/office/officeart/2008/layout/LinedList"/>
    <dgm:cxn modelId="{18FF70ED-4E38-42E7-BD7F-9CF8BA8EF92D}" type="presParOf" srcId="{75C01C2F-4E13-4F35-9B27-595E23FF20C6}" destId="{6A055E9D-66F0-4247-862E-7FA601895EAD}" srcOrd="4" destOrd="0" presId="urn:microsoft.com/office/officeart/2008/layout/LinedList"/>
    <dgm:cxn modelId="{E485C020-3753-40FB-AD1A-10B8F7C77281}" type="presParOf" srcId="{75C01C2F-4E13-4F35-9B27-595E23FF20C6}" destId="{ACF7E199-1AAB-4C69-A5BC-54149EE213EA}" srcOrd="5" destOrd="0" presId="urn:microsoft.com/office/officeart/2008/layout/LinedList"/>
    <dgm:cxn modelId="{81B97ED9-3931-4391-A593-09C9E2DC7590}" type="presParOf" srcId="{ACF7E199-1AAB-4C69-A5BC-54149EE213EA}" destId="{941FE497-17D8-4AA6-8D33-0DAA79F6F629}" srcOrd="0" destOrd="0" presId="urn:microsoft.com/office/officeart/2008/layout/LinedList"/>
    <dgm:cxn modelId="{487694DC-4751-488C-84C9-B9EE727BCD36}" type="presParOf" srcId="{ACF7E199-1AAB-4C69-A5BC-54149EE213EA}" destId="{057250E3-7F0C-4805-BADB-972CF26C8A5F}" srcOrd="1" destOrd="0" presId="urn:microsoft.com/office/officeart/2008/layout/LinedList"/>
    <dgm:cxn modelId="{DC211A81-E9B1-4BD6-9CD9-CE1CAD992A52}" type="presParOf" srcId="{75C01C2F-4E13-4F35-9B27-595E23FF20C6}" destId="{CB36D421-504A-4264-AEAC-7771F87488B9}" srcOrd="6" destOrd="0" presId="urn:microsoft.com/office/officeart/2008/layout/LinedList"/>
    <dgm:cxn modelId="{6590255B-E625-496F-B340-A5E791EA2AD9}" type="presParOf" srcId="{75C01C2F-4E13-4F35-9B27-595E23FF20C6}" destId="{9A30A92C-851D-4A90-9009-20CDB5529034}" srcOrd="7" destOrd="0" presId="urn:microsoft.com/office/officeart/2008/layout/LinedList"/>
    <dgm:cxn modelId="{685F1427-8CBB-4E56-A140-8216AD686BB2}" type="presParOf" srcId="{9A30A92C-851D-4A90-9009-20CDB5529034}" destId="{8197DE27-278C-4AC2-8CB8-8E988C390187}" srcOrd="0" destOrd="0" presId="urn:microsoft.com/office/officeart/2008/layout/LinedList"/>
    <dgm:cxn modelId="{5A995C6B-526E-401A-B961-1C4BA039BA21}" type="presParOf" srcId="{9A30A92C-851D-4A90-9009-20CDB5529034}" destId="{A7897B3E-680A-4CEF-AF9F-FD5100654623}" srcOrd="1" destOrd="0" presId="urn:microsoft.com/office/officeart/2008/layout/LinedList"/>
    <dgm:cxn modelId="{CDFAE093-D416-43C3-9CFB-E4FDA89C1FD6}" type="presParOf" srcId="{75C01C2F-4E13-4F35-9B27-595E23FF20C6}" destId="{B0C067C5-5DF8-4AF0-910B-2207112F7471}" srcOrd="8" destOrd="0" presId="urn:microsoft.com/office/officeart/2008/layout/LinedList"/>
    <dgm:cxn modelId="{F3DC072A-1017-4184-8048-C161BDDDC15F}" type="presParOf" srcId="{75C01C2F-4E13-4F35-9B27-595E23FF20C6}" destId="{80D38024-91CE-429E-91C3-499DCC5963AD}" srcOrd="9" destOrd="0" presId="urn:microsoft.com/office/officeart/2008/layout/LinedList"/>
    <dgm:cxn modelId="{C89DD47F-ECDF-42EA-92E7-7822366768B9}" type="presParOf" srcId="{80D38024-91CE-429E-91C3-499DCC5963AD}" destId="{65E707E2-67BE-4114-B65C-07A92E7F25EA}" srcOrd="0" destOrd="0" presId="urn:microsoft.com/office/officeart/2008/layout/LinedList"/>
    <dgm:cxn modelId="{3D565044-3B05-4706-864F-EDCFD6E4EB24}" type="presParOf" srcId="{80D38024-91CE-429E-91C3-499DCC5963AD}" destId="{448B53D6-C1CE-415F-AC22-AAE8256D56BA}" srcOrd="1" destOrd="0" presId="urn:microsoft.com/office/officeart/2008/layout/LinedList"/>
    <dgm:cxn modelId="{F293A02C-DCEC-4369-8C54-8900559666A1}" type="presParOf" srcId="{75C01C2F-4E13-4F35-9B27-595E23FF20C6}" destId="{8A237DC1-5070-4792-8F37-2000919466B6}" srcOrd="10" destOrd="0" presId="urn:microsoft.com/office/officeart/2008/layout/LinedList"/>
    <dgm:cxn modelId="{A5ABF55E-6286-43D2-A71D-4832D224A90A}" type="presParOf" srcId="{75C01C2F-4E13-4F35-9B27-595E23FF20C6}" destId="{F1CFA716-5DE9-4448-8BAD-A90F3216FBCC}" srcOrd="11" destOrd="0" presId="urn:microsoft.com/office/officeart/2008/layout/LinedList"/>
    <dgm:cxn modelId="{04F260E7-8829-4C9D-9380-9E8D3B88D00E}" type="presParOf" srcId="{F1CFA716-5DE9-4448-8BAD-A90F3216FBCC}" destId="{34C9E8A2-9902-43B0-AF93-C347EDF9D75E}" srcOrd="0" destOrd="0" presId="urn:microsoft.com/office/officeart/2008/layout/LinedList"/>
    <dgm:cxn modelId="{8D298A5C-DCEE-472D-AF4C-3292A8AD61F1}" type="presParOf" srcId="{F1CFA716-5DE9-4448-8BAD-A90F3216FBCC}" destId="{8979481D-71CB-4687-A3F2-8791996A8B7D}" srcOrd="1" destOrd="0" presId="urn:microsoft.com/office/officeart/2008/layout/LinedList"/>
    <dgm:cxn modelId="{323C0F48-68C1-49BA-91E8-41AD32952817}" type="presParOf" srcId="{75C01C2F-4E13-4F35-9B27-595E23FF20C6}" destId="{AF97B8C5-024C-4E93-A1B2-9BA9CCC78B26}" srcOrd="12" destOrd="0" presId="urn:microsoft.com/office/officeart/2008/layout/LinedList"/>
    <dgm:cxn modelId="{8015DAD7-C94E-496A-BDA6-D7DBFF16B02D}" type="presParOf" srcId="{75C01C2F-4E13-4F35-9B27-595E23FF20C6}" destId="{5189C218-CBAB-4A40-81F4-BFDD9B3520E4}" srcOrd="13" destOrd="0" presId="urn:microsoft.com/office/officeart/2008/layout/LinedList"/>
    <dgm:cxn modelId="{ACF8D05D-49BD-4C89-B213-D4032B96B363}" type="presParOf" srcId="{5189C218-CBAB-4A40-81F4-BFDD9B3520E4}" destId="{F9A5DA3C-5E61-40DF-B3E6-08F8782AD9D3}" srcOrd="0" destOrd="0" presId="urn:microsoft.com/office/officeart/2008/layout/LinedList"/>
    <dgm:cxn modelId="{BF115899-3419-49B5-9564-7ADB4C2C7921}" type="presParOf" srcId="{5189C218-CBAB-4A40-81F4-BFDD9B3520E4}" destId="{0FD817CA-E721-409F-9E2E-E64E5FAB7579}" srcOrd="1" destOrd="0" presId="urn:microsoft.com/office/officeart/2008/layout/LinedList"/>
    <dgm:cxn modelId="{E0D95A84-52FB-4801-A3A7-27EF4710FC54}" type="presParOf" srcId="{75C01C2F-4E13-4F35-9B27-595E23FF20C6}" destId="{937659B9-A3E8-45F1-B190-171FE634D28D}" srcOrd="14" destOrd="0" presId="urn:microsoft.com/office/officeart/2008/layout/LinedList"/>
    <dgm:cxn modelId="{67E3D305-DB85-4889-9846-0C9B277AB400}" type="presParOf" srcId="{75C01C2F-4E13-4F35-9B27-595E23FF20C6}" destId="{14C5C513-20D4-4015-8B72-8E2DAE1553C9}" srcOrd="15" destOrd="0" presId="urn:microsoft.com/office/officeart/2008/layout/LinedList"/>
    <dgm:cxn modelId="{DE4173A0-1BD0-4672-AE90-5DC79793B69B}" type="presParOf" srcId="{14C5C513-20D4-4015-8B72-8E2DAE1553C9}" destId="{2E12E0D2-5D1F-4BCE-ADD5-E7237861E6A2}" srcOrd="0" destOrd="0" presId="urn:microsoft.com/office/officeart/2008/layout/LinedList"/>
    <dgm:cxn modelId="{E0A3C460-1CA2-416F-A0B6-0F8F23E366A8}" type="presParOf" srcId="{14C5C513-20D4-4015-8B72-8E2DAE1553C9}" destId="{C829E183-013C-4572-A614-0FD724721EFA}" srcOrd="1" destOrd="0" presId="urn:microsoft.com/office/officeart/2008/layout/LinedList"/>
    <dgm:cxn modelId="{07744F0F-8B38-4232-AC6E-E19D5F662AEA}" type="presParOf" srcId="{75C01C2F-4E13-4F35-9B27-595E23FF20C6}" destId="{8E997093-4EC1-42EF-8674-CDB5804007F5}" srcOrd="16" destOrd="0" presId="urn:microsoft.com/office/officeart/2008/layout/LinedList"/>
    <dgm:cxn modelId="{98ECA315-309F-4C49-9CF0-8FDB9E7B776A}" type="presParOf" srcId="{75C01C2F-4E13-4F35-9B27-595E23FF20C6}" destId="{E3C0E1EF-9D3C-4222-8F17-53C99E832B4A}" srcOrd="17" destOrd="0" presId="urn:microsoft.com/office/officeart/2008/layout/LinedList"/>
    <dgm:cxn modelId="{3D2B8FB4-4477-4337-9B11-8153733D652E}" type="presParOf" srcId="{E3C0E1EF-9D3C-4222-8F17-53C99E832B4A}" destId="{E9FEDAFA-BC15-4711-A1C2-3A875CEB7A3C}" srcOrd="0" destOrd="0" presId="urn:microsoft.com/office/officeart/2008/layout/LinedList"/>
    <dgm:cxn modelId="{804BEB78-AB5A-4076-89A6-9C9811523E9D}" type="presParOf" srcId="{E3C0E1EF-9D3C-4222-8F17-53C99E832B4A}" destId="{E69085D3-07AE-4F63-9019-3A61B929B9F2}" srcOrd="1" destOrd="0" presId="urn:microsoft.com/office/officeart/2008/layout/LinedList"/>
    <dgm:cxn modelId="{A6EDE268-5D75-41C2-8B3C-BB1672A55AF6}" type="presParOf" srcId="{75C01C2F-4E13-4F35-9B27-595E23FF20C6}" destId="{01297C57-5AB8-47A7-BBC7-8AE1F0EA87BB}" srcOrd="18" destOrd="0" presId="urn:microsoft.com/office/officeart/2008/layout/LinedList"/>
    <dgm:cxn modelId="{47441CD5-BDE2-45BC-8C00-76E3AF362358}" type="presParOf" srcId="{75C01C2F-4E13-4F35-9B27-595E23FF20C6}" destId="{30EADE77-5565-4428-B4A9-9B234E4BB343}" srcOrd="19" destOrd="0" presId="urn:microsoft.com/office/officeart/2008/layout/LinedList"/>
    <dgm:cxn modelId="{E262A770-EE19-46F4-9D4B-3B2710A4B595}" type="presParOf" srcId="{30EADE77-5565-4428-B4A9-9B234E4BB343}" destId="{58F7C4B9-7713-4AF8-A8A2-B6154BA1B2E4}" srcOrd="0" destOrd="0" presId="urn:microsoft.com/office/officeart/2008/layout/LinedList"/>
    <dgm:cxn modelId="{7C086EB0-CABB-4B0C-8517-306BFA04DDD0}" type="presParOf" srcId="{30EADE77-5565-4428-B4A9-9B234E4BB343}" destId="{7F07BB66-98AD-4706-9FC4-94F07094439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6D562-D8F4-4114-A693-9F93C866BEFA}">
      <dsp:nvSpPr>
        <dsp:cNvPr id="0" name=""/>
        <dsp:cNvSpPr/>
      </dsp:nvSpPr>
      <dsp:spPr>
        <a:xfrm>
          <a:off x="0" y="610"/>
          <a:ext cx="42589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9E17B-9800-409A-9D3F-071BB50567F5}">
      <dsp:nvSpPr>
        <dsp:cNvPr id="0" name=""/>
        <dsp:cNvSpPr/>
      </dsp:nvSpPr>
      <dsp:spPr>
        <a:xfrm>
          <a:off x="0" y="0"/>
          <a:ext cx="4258987" cy="49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Bona </a:t>
          </a:r>
          <a:r>
            <a:rPr lang="en-US" sz="2400" kern="1200" err="1"/>
            <a:t>folkhögskola</a:t>
          </a:r>
          <a:endParaRPr lang="en-US" sz="2400" kern="1200"/>
        </a:p>
      </dsp:txBody>
      <dsp:txXfrm>
        <a:off x="0" y="0"/>
        <a:ext cx="4258987" cy="499613"/>
      </dsp:txXfrm>
    </dsp:sp>
    <dsp:sp modelId="{C4671238-C554-4305-AC78-D7FDCA9C2BA0}">
      <dsp:nvSpPr>
        <dsp:cNvPr id="0" name=""/>
        <dsp:cNvSpPr/>
      </dsp:nvSpPr>
      <dsp:spPr>
        <a:xfrm>
          <a:off x="0" y="500223"/>
          <a:ext cx="42589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85C96-204D-44A5-842B-12ADDDB29D93}">
      <dsp:nvSpPr>
        <dsp:cNvPr id="0" name=""/>
        <dsp:cNvSpPr/>
      </dsp:nvSpPr>
      <dsp:spPr>
        <a:xfrm>
          <a:off x="0" y="500223"/>
          <a:ext cx="4258987" cy="49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err="1"/>
            <a:t>Dalslands</a:t>
          </a:r>
          <a:r>
            <a:rPr lang="en-US" sz="2400" b="0" i="0" kern="1200"/>
            <a:t> </a:t>
          </a:r>
          <a:r>
            <a:rPr lang="en-US" sz="2400" b="0" i="0" kern="1200" err="1"/>
            <a:t>folkhögskola</a:t>
          </a:r>
          <a:endParaRPr lang="en-US" sz="2400" kern="1200"/>
        </a:p>
      </dsp:txBody>
      <dsp:txXfrm>
        <a:off x="0" y="500223"/>
        <a:ext cx="4258987" cy="499613"/>
      </dsp:txXfrm>
    </dsp:sp>
    <dsp:sp modelId="{6A055E9D-66F0-4247-862E-7FA601895EAD}">
      <dsp:nvSpPr>
        <dsp:cNvPr id="0" name=""/>
        <dsp:cNvSpPr/>
      </dsp:nvSpPr>
      <dsp:spPr>
        <a:xfrm>
          <a:off x="0" y="999837"/>
          <a:ext cx="42589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FE497-17D8-4AA6-8D33-0DAA79F6F629}">
      <dsp:nvSpPr>
        <dsp:cNvPr id="0" name=""/>
        <dsp:cNvSpPr/>
      </dsp:nvSpPr>
      <dsp:spPr>
        <a:xfrm>
          <a:off x="0" y="999837"/>
          <a:ext cx="4258987" cy="49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err="1"/>
            <a:t>Glokala</a:t>
          </a:r>
          <a:r>
            <a:rPr lang="en-US" sz="2400" kern="1200"/>
            <a:t> </a:t>
          </a:r>
          <a:r>
            <a:rPr lang="en-US" sz="2400" kern="1200" err="1"/>
            <a:t>folkhögskolan</a:t>
          </a:r>
          <a:endParaRPr lang="en-US" sz="2400" kern="1200"/>
        </a:p>
      </dsp:txBody>
      <dsp:txXfrm>
        <a:off x="0" y="999837"/>
        <a:ext cx="4258987" cy="499613"/>
      </dsp:txXfrm>
    </dsp:sp>
    <dsp:sp modelId="{CB36D421-504A-4264-AEAC-7771F87488B9}">
      <dsp:nvSpPr>
        <dsp:cNvPr id="0" name=""/>
        <dsp:cNvSpPr/>
      </dsp:nvSpPr>
      <dsp:spPr>
        <a:xfrm>
          <a:off x="0" y="1499451"/>
          <a:ext cx="42589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7DE27-278C-4AC2-8CB8-8E988C390187}">
      <dsp:nvSpPr>
        <dsp:cNvPr id="0" name=""/>
        <dsp:cNvSpPr/>
      </dsp:nvSpPr>
      <dsp:spPr>
        <a:xfrm>
          <a:off x="0" y="1499451"/>
          <a:ext cx="4258987" cy="49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Holma </a:t>
          </a:r>
          <a:r>
            <a:rPr lang="en-US" sz="2400" kern="1200" err="1"/>
            <a:t>folkhögskola</a:t>
          </a:r>
          <a:endParaRPr lang="en-US" sz="2400" kern="1200"/>
        </a:p>
      </dsp:txBody>
      <dsp:txXfrm>
        <a:off x="0" y="1499451"/>
        <a:ext cx="4258987" cy="499613"/>
      </dsp:txXfrm>
    </dsp:sp>
    <dsp:sp modelId="{B0C067C5-5DF8-4AF0-910B-2207112F7471}">
      <dsp:nvSpPr>
        <dsp:cNvPr id="0" name=""/>
        <dsp:cNvSpPr/>
      </dsp:nvSpPr>
      <dsp:spPr>
        <a:xfrm>
          <a:off x="0" y="1999065"/>
          <a:ext cx="42589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707E2-67BE-4114-B65C-07A92E7F25EA}">
      <dsp:nvSpPr>
        <dsp:cNvPr id="0" name=""/>
        <dsp:cNvSpPr/>
      </dsp:nvSpPr>
      <dsp:spPr>
        <a:xfrm>
          <a:off x="0" y="1999065"/>
          <a:ext cx="4258987" cy="49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Löftadalens </a:t>
          </a:r>
          <a:r>
            <a:rPr lang="en-US" sz="2400" kern="1200" err="1"/>
            <a:t>folkhögskola</a:t>
          </a:r>
          <a:endParaRPr lang="en-US" sz="2400" kern="1200"/>
        </a:p>
      </dsp:txBody>
      <dsp:txXfrm>
        <a:off x="0" y="1999065"/>
        <a:ext cx="4258987" cy="499613"/>
      </dsp:txXfrm>
    </dsp:sp>
    <dsp:sp modelId="{8A237DC1-5070-4792-8F37-2000919466B6}">
      <dsp:nvSpPr>
        <dsp:cNvPr id="0" name=""/>
        <dsp:cNvSpPr/>
      </dsp:nvSpPr>
      <dsp:spPr>
        <a:xfrm>
          <a:off x="0" y="2498679"/>
          <a:ext cx="42589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9E8A2-9902-43B0-AF93-C347EDF9D75E}">
      <dsp:nvSpPr>
        <dsp:cNvPr id="0" name=""/>
        <dsp:cNvSpPr/>
      </dsp:nvSpPr>
      <dsp:spPr>
        <a:xfrm>
          <a:off x="0" y="2498679"/>
          <a:ext cx="4258987" cy="49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err="1"/>
            <a:t>Marieborgs</a:t>
          </a:r>
          <a:r>
            <a:rPr lang="en-US" sz="2400" kern="1200"/>
            <a:t> </a:t>
          </a:r>
          <a:r>
            <a:rPr lang="en-US" sz="2400" kern="1200" err="1"/>
            <a:t>folkhögskola</a:t>
          </a:r>
          <a:endParaRPr lang="en-US" sz="2400" kern="1200"/>
        </a:p>
      </dsp:txBody>
      <dsp:txXfrm>
        <a:off x="0" y="2498679"/>
        <a:ext cx="4258987" cy="499613"/>
      </dsp:txXfrm>
    </dsp:sp>
    <dsp:sp modelId="{AF97B8C5-024C-4E93-A1B2-9BA9CCC78B26}">
      <dsp:nvSpPr>
        <dsp:cNvPr id="0" name=""/>
        <dsp:cNvSpPr/>
      </dsp:nvSpPr>
      <dsp:spPr>
        <a:xfrm>
          <a:off x="0" y="2998293"/>
          <a:ext cx="42589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A5DA3C-5E61-40DF-B3E6-08F8782AD9D3}">
      <dsp:nvSpPr>
        <dsp:cNvPr id="0" name=""/>
        <dsp:cNvSpPr/>
      </dsp:nvSpPr>
      <dsp:spPr>
        <a:xfrm>
          <a:off x="0" y="2998293"/>
          <a:ext cx="4258987" cy="49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Medlefors </a:t>
          </a:r>
          <a:r>
            <a:rPr lang="en-US" sz="2400" kern="1200" err="1"/>
            <a:t>folkhögskola</a:t>
          </a:r>
          <a:endParaRPr lang="en-US" sz="2400" kern="1200"/>
        </a:p>
      </dsp:txBody>
      <dsp:txXfrm>
        <a:off x="0" y="2998293"/>
        <a:ext cx="4258987" cy="499613"/>
      </dsp:txXfrm>
    </dsp:sp>
    <dsp:sp modelId="{937659B9-A3E8-45F1-B190-171FE634D28D}">
      <dsp:nvSpPr>
        <dsp:cNvPr id="0" name=""/>
        <dsp:cNvSpPr/>
      </dsp:nvSpPr>
      <dsp:spPr>
        <a:xfrm>
          <a:off x="0" y="3497907"/>
          <a:ext cx="42589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12E0D2-5D1F-4BCE-ADD5-E7237861E6A2}">
      <dsp:nvSpPr>
        <dsp:cNvPr id="0" name=""/>
        <dsp:cNvSpPr/>
      </dsp:nvSpPr>
      <dsp:spPr>
        <a:xfrm>
          <a:off x="0" y="3497907"/>
          <a:ext cx="4258987" cy="49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Röda Korsets folkhögskola</a:t>
          </a:r>
        </a:p>
      </dsp:txBody>
      <dsp:txXfrm>
        <a:off x="0" y="3497907"/>
        <a:ext cx="4258987" cy="499613"/>
      </dsp:txXfrm>
    </dsp:sp>
    <dsp:sp modelId="{8E997093-4EC1-42EF-8674-CDB5804007F5}">
      <dsp:nvSpPr>
        <dsp:cNvPr id="0" name=""/>
        <dsp:cNvSpPr/>
      </dsp:nvSpPr>
      <dsp:spPr>
        <a:xfrm>
          <a:off x="0" y="3997521"/>
          <a:ext cx="42589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EDAFA-BC15-4711-A1C2-3A875CEB7A3C}">
      <dsp:nvSpPr>
        <dsp:cNvPr id="0" name=""/>
        <dsp:cNvSpPr/>
      </dsp:nvSpPr>
      <dsp:spPr>
        <a:xfrm>
          <a:off x="0" y="3997521"/>
          <a:ext cx="4258987" cy="49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err="1"/>
            <a:t>Stadsmissionens</a:t>
          </a:r>
          <a:r>
            <a:rPr lang="en-US" sz="2400" kern="1200"/>
            <a:t> </a:t>
          </a:r>
          <a:r>
            <a:rPr lang="en-US" sz="2400" kern="1200" err="1"/>
            <a:t>folkhögskola</a:t>
          </a:r>
          <a:endParaRPr lang="en-US" sz="2400" kern="1200"/>
        </a:p>
      </dsp:txBody>
      <dsp:txXfrm>
        <a:off x="0" y="3997521"/>
        <a:ext cx="4258987" cy="499613"/>
      </dsp:txXfrm>
    </dsp:sp>
    <dsp:sp modelId="{01297C57-5AB8-47A7-BBC7-8AE1F0EA87BB}">
      <dsp:nvSpPr>
        <dsp:cNvPr id="0" name=""/>
        <dsp:cNvSpPr/>
      </dsp:nvSpPr>
      <dsp:spPr>
        <a:xfrm>
          <a:off x="0" y="4497135"/>
          <a:ext cx="42589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F7C4B9-7713-4AF8-A8A2-B6154BA1B2E4}">
      <dsp:nvSpPr>
        <dsp:cNvPr id="0" name=""/>
        <dsp:cNvSpPr/>
      </dsp:nvSpPr>
      <dsp:spPr>
        <a:xfrm>
          <a:off x="0" y="4497135"/>
          <a:ext cx="4258987" cy="49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err="1"/>
            <a:t>Valjevikens</a:t>
          </a:r>
          <a:r>
            <a:rPr lang="en-US" sz="2400" kern="1200"/>
            <a:t> </a:t>
          </a:r>
          <a:r>
            <a:rPr lang="en-US" sz="2400" kern="1200" err="1"/>
            <a:t>folkhögskola</a:t>
          </a:r>
          <a:endParaRPr lang="en-US" sz="2400" kern="1200"/>
        </a:p>
      </dsp:txBody>
      <dsp:txXfrm>
        <a:off x="0" y="4497135"/>
        <a:ext cx="4258987" cy="4996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889938"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adlet.com/elinbonnier/u10hxb51x7634gu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Välkommen till Projektet min story vår agendas webbinarium som vi idag håller i samband med folkhögskolans dag som är den 17 april.</a:t>
            </a:r>
            <a:endParaRPr/>
          </a:p>
          <a:p>
            <a:pPr marL="0" lvl="0" indent="0" algn="l" rtl="0">
              <a:spcBef>
                <a:spcPts val="0"/>
              </a:spcBef>
              <a:spcAft>
                <a:spcPts val="0"/>
              </a:spcAft>
              <a:buNone/>
            </a:pPr>
            <a:r>
              <a:rPr lang="en-US"/>
              <a:t>I år är temat för folkhögskolans dag demokrati och i vårt webbinarium kommer vi dela med oss av metoder och övningar som vi använder oss av i vårt projekt och som vi anser bidrar till att stärka demokratin i samhället.</a:t>
            </a:r>
            <a:endParaRPr/>
          </a:p>
          <a:p>
            <a:pPr marL="0" lvl="0" indent="0" algn="l" rtl="0">
              <a:spcBef>
                <a:spcPts val="0"/>
              </a:spcBef>
              <a:spcAft>
                <a:spcPts val="0"/>
              </a:spcAft>
              <a:buNone/>
            </a:pPr>
            <a:endParaRPr/>
          </a:p>
          <a:p>
            <a:pPr marL="0" lvl="0" indent="0" algn="l" rtl="0">
              <a:spcBef>
                <a:spcPts val="0"/>
              </a:spcBef>
              <a:spcAft>
                <a:spcPts val="0"/>
              </a:spcAft>
              <a:buNone/>
            </a:pPr>
            <a:r>
              <a:rPr lang="en-US"/>
              <a:t>Jag vill börja med att kort gå igenom dagens upplägg…</a:t>
            </a:r>
            <a:endParaRPr/>
          </a:p>
          <a:p>
            <a:pPr marL="0" lvl="0" indent="0" algn="l" rtl="0">
              <a:spcBef>
                <a:spcPts val="0"/>
              </a:spcBef>
              <a:spcAft>
                <a:spcPts val="0"/>
              </a:spcAft>
              <a:buNone/>
            </a:pPr>
            <a:endParaRPr/>
          </a:p>
        </p:txBody>
      </p:sp>
      <p:sp>
        <p:nvSpPr>
          <p:cNvPr id="162" name="Google Shape;162;p1: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97" name="Google Shape;297;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31.03.2023</a:t>
            </a:r>
            <a:endParaRPr sz="1200" b="0" i="0" u="none" strike="noStrike" cap="none">
              <a:solidFill>
                <a:srgbClr val="000000"/>
              </a:solidFill>
              <a:latin typeface="Calibri"/>
              <a:ea typeface="Calibri"/>
              <a:cs typeface="Calibri"/>
              <a:sym typeface="Calibri"/>
            </a:endParaRPr>
          </a:p>
        </p:txBody>
      </p:sp>
      <p:sp>
        <p:nvSpPr>
          <p:cNvPr id="298" name="Google Shape;298;p1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Vi kommer göra 3 övningar som tar oss från den egna berättelsen, vidare till globala målen för att slutligen landa i gemensamt förändringsarbete.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De övningar vi testar på är några av de övningar som vi testat I projektet under vårt första år. Som ni förstår har vi en mycket mer begränsad tid att ta oss igenom övningarna, så vi kommer att göra övningarna I minifomat idag.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Vi kommer att arbeta I breakoutrooms</a:t>
            </a:r>
            <a:endParaRPr/>
          </a:p>
          <a:p>
            <a:pPr marL="0" lvl="0" indent="0" algn="l" rtl="0">
              <a:spcBef>
                <a:spcPts val="0"/>
              </a:spcBef>
              <a:spcAft>
                <a:spcPts val="0"/>
              </a:spcAft>
              <a:buClr>
                <a:schemeClr val="dk1"/>
              </a:buClr>
              <a:buSzPts val="1200"/>
              <a:buFont typeface="Arial"/>
              <a:buNone/>
            </a:pPr>
            <a:r>
              <a:rPr lang="en-US"/>
              <a:t>Jag och elin kommer att ge instruktioner inför varje del och dela in er I grupper</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300" name="Google Shape;300;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01" name="Google Shape;301;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11" name="Google Shape;311;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31.03.2023</a:t>
            </a:r>
            <a:endParaRPr sz="1200" b="0" i="0" u="none" strike="noStrike" cap="none">
              <a:solidFill>
                <a:srgbClr val="000000"/>
              </a:solidFill>
              <a:latin typeface="Calibri"/>
              <a:ea typeface="Calibri"/>
              <a:cs typeface="Calibri"/>
              <a:sym typeface="Calibri"/>
            </a:endParaRPr>
          </a:p>
        </p:txBody>
      </p:sp>
      <p:sp>
        <p:nvSpPr>
          <p:cNvPr id="312" name="Google Shape;312;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r>
              <a:rPr lang="en-US" sz="1400" b="1">
                <a:solidFill>
                  <a:schemeClr val="lt1"/>
                </a:solidFill>
                <a:latin typeface="Open Sans Light"/>
                <a:ea typeface="Open Sans Light"/>
                <a:cs typeface="Open Sans Light"/>
                <a:sym typeface="Open Sans Light"/>
              </a:rPr>
              <a:t>Första delen handlar om berättande, det var också där vi inledde hösten med våra deltagar grupper. Vi testade på olika övningar och metoder, bland annat testade vi på metoden world cafe </a:t>
            </a:r>
            <a:r>
              <a:rPr lang="en-US" sz="1400" b="1" i="0">
                <a:solidFill>
                  <a:schemeClr val="lt1"/>
                </a:solidFill>
                <a:latin typeface="Open Sans Light"/>
                <a:ea typeface="Open Sans Light"/>
                <a:cs typeface="Open Sans Light"/>
                <a:sym typeface="Open Sans Light"/>
              </a:rPr>
              <a:t>- </a:t>
            </a:r>
            <a:r>
              <a:rPr lang="en-US" sz="2000" b="1" i="0" u="none" strike="noStrike">
                <a:solidFill>
                  <a:srgbClr val="385B4F"/>
                </a:solidFill>
              </a:rPr>
              <a:t>Premissen är att man delar in klassen i små grupper där de för runda bords-samtal. Efter ett tag bryter grupperna upp och formar nya grupper vid nya bord där de fortsätter samtala om ett givet ämne. </a:t>
            </a:r>
            <a:endParaRPr sz="1400" b="1" i="0">
              <a:solidFill>
                <a:schemeClr val="lt1"/>
              </a:solidFill>
              <a:latin typeface="Open Sans Light"/>
              <a:ea typeface="Open Sans Light"/>
              <a:cs typeface="Open Sans Light"/>
              <a:sym typeface="Open Sans Light"/>
            </a:endParaRPr>
          </a:p>
          <a:p>
            <a:pPr marL="342900" lvl="0" indent="0" algn="l" rtl="0">
              <a:spcBef>
                <a:spcPts val="0"/>
              </a:spcBef>
              <a:spcAft>
                <a:spcPts val="0"/>
              </a:spcAft>
              <a:buNone/>
            </a:pPr>
            <a:endParaRPr sz="14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None/>
            </a:pPr>
            <a:r>
              <a:rPr lang="en-US" sz="1400" b="1">
                <a:solidFill>
                  <a:schemeClr val="lt1"/>
                </a:solidFill>
                <a:latin typeface="Open Sans Light"/>
                <a:ea typeface="Open Sans Light"/>
                <a:cs typeface="Open Sans Light"/>
                <a:sym typeface="Open Sans Light"/>
              </a:rPr>
              <a:t> Intervjua varandra två och två</a:t>
            </a:r>
            <a:endParaRPr/>
          </a:p>
          <a:p>
            <a:pPr marL="342900" lvl="0" indent="0" algn="l" rtl="0">
              <a:spcBef>
                <a:spcPts val="0"/>
              </a:spcBef>
              <a:spcAft>
                <a:spcPts val="0"/>
              </a:spcAft>
              <a:buNone/>
            </a:pPr>
            <a:endParaRPr sz="1400">
              <a:solidFill>
                <a:schemeClr val="lt1"/>
              </a:solidFill>
              <a:latin typeface="Open Sans Light"/>
              <a:ea typeface="Open Sans Light"/>
              <a:cs typeface="Open Sans Light"/>
              <a:sym typeface="Open Sans Light"/>
            </a:endParaRPr>
          </a:p>
          <a:p>
            <a:pPr marL="342900" lvl="0" indent="-88900" algn="l" rtl="0">
              <a:spcBef>
                <a:spcPts val="0"/>
              </a:spcBef>
              <a:spcAft>
                <a:spcPts val="0"/>
              </a:spcAft>
              <a:buClr>
                <a:schemeClr val="lt1"/>
              </a:buClr>
              <a:buSzPts val="1400"/>
              <a:buFont typeface="Arial"/>
              <a:buChar char="•"/>
            </a:pPr>
            <a:r>
              <a:rPr lang="en-US" sz="1400" b="1">
                <a:solidFill>
                  <a:schemeClr val="lt1"/>
                </a:solidFill>
                <a:latin typeface="Open Sans Light"/>
                <a:ea typeface="Open Sans Light"/>
                <a:cs typeface="Open Sans Light"/>
                <a:sym typeface="Open Sans Light"/>
              </a:rPr>
              <a:t>  </a:t>
            </a:r>
            <a:r>
              <a:rPr lang="en-US" sz="1200" b="1">
                <a:solidFill>
                  <a:schemeClr val="lt1"/>
                </a:solidFill>
                <a:latin typeface="Open Sans Light"/>
                <a:ea typeface="Open Sans Light"/>
                <a:cs typeface="Open Sans Light"/>
                <a:sym typeface="Open Sans Light"/>
              </a:rPr>
              <a:t>Berätta om en händelse i ditt liv som har påverkat dig positivt?</a:t>
            </a:r>
            <a:endParaRPr/>
          </a:p>
          <a:p>
            <a:pPr marL="342900" lvl="0" indent="0" algn="l" rtl="0">
              <a:spcBef>
                <a:spcPts val="0"/>
              </a:spcBef>
              <a:spcAft>
                <a:spcPts val="0"/>
              </a:spcAft>
              <a:buNone/>
            </a:pPr>
            <a:endParaRPr sz="1200">
              <a:solidFill>
                <a:schemeClr val="lt1"/>
              </a:solidFill>
              <a:latin typeface="Open Sans Light"/>
              <a:ea typeface="Open Sans Light"/>
              <a:cs typeface="Open Sans Light"/>
              <a:sym typeface="Open Sans Light"/>
            </a:endParaRPr>
          </a:p>
          <a:p>
            <a:pPr marL="685800" lvl="0" indent="-342900" algn="l" rtl="0">
              <a:spcBef>
                <a:spcPts val="0"/>
              </a:spcBef>
              <a:spcAft>
                <a:spcPts val="0"/>
              </a:spcAft>
              <a:buClr>
                <a:schemeClr val="lt1"/>
              </a:buClr>
              <a:buSzPts val="1200"/>
              <a:buFont typeface="Open Sans Light"/>
              <a:buChar char="-"/>
            </a:pPr>
            <a:r>
              <a:rPr lang="en-US" sz="1200" b="1">
                <a:solidFill>
                  <a:schemeClr val="lt1"/>
                </a:solidFill>
                <a:latin typeface="Open Sans Light"/>
                <a:ea typeface="Open Sans Light"/>
                <a:cs typeface="Open Sans Light"/>
                <a:sym typeface="Open Sans Light"/>
              </a:rPr>
              <a:t>T. ex någon gång du har gjort skillnad eller när någon har gjort skillnad för dig</a:t>
            </a:r>
            <a:endParaRPr/>
          </a:p>
          <a:p>
            <a:pPr marL="685800" lvl="0" indent="-266700" algn="l" rtl="0">
              <a:spcBef>
                <a:spcPts val="0"/>
              </a:spcBef>
              <a:spcAft>
                <a:spcPts val="0"/>
              </a:spcAft>
              <a:buClr>
                <a:schemeClr val="dk1"/>
              </a:buClr>
              <a:buSzPts val="1200"/>
              <a:buFont typeface="Calibri"/>
              <a:buNone/>
            </a:pPr>
            <a:endParaRPr sz="1200">
              <a:solidFill>
                <a:schemeClr val="lt1"/>
              </a:solidFill>
              <a:latin typeface="Open Sans Light"/>
              <a:ea typeface="Open Sans Light"/>
              <a:cs typeface="Open Sans Light"/>
              <a:sym typeface="Open Sans Light"/>
            </a:endParaRPr>
          </a:p>
          <a:p>
            <a:pPr marL="342900" lvl="0" indent="-76200" algn="l" rtl="0">
              <a:spcBef>
                <a:spcPts val="0"/>
              </a:spcBef>
              <a:spcAft>
                <a:spcPts val="0"/>
              </a:spcAft>
              <a:buClr>
                <a:schemeClr val="lt1"/>
              </a:buClr>
              <a:buSzPts val="1200"/>
              <a:buFont typeface="Arial"/>
              <a:buChar char="•"/>
            </a:pPr>
            <a:r>
              <a:rPr lang="en-US" sz="1200" b="1">
                <a:solidFill>
                  <a:schemeClr val="lt1"/>
                </a:solidFill>
                <a:latin typeface="Open Sans Light"/>
                <a:ea typeface="Open Sans Light"/>
                <a:cs typeface="Open Sans Light"/>
                <a:sym typeface="Open Sans Light"/>
              </a:rPr>
              <a:t> Har du lärt dig något nytt om dig själv och/eller om samhället genom händelsen?</a:t>
            </a:r>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marR="0" lvl="0" indent="0" algn="l" rtl="0">
              <a:lnSpc>
                <a:spcPct val="100000"/>
              </a:lnSpc>
              <a:spcBef>
                <a:spcPts val="0"/>
              </a:spcBef>
              <a:spcAft>
                <a:spcPts val="0"/>
              </a:spcAft>
              <a:buClr>
                <a:schemeClr val="dk1"/>
              </a:buClr>
              <a:buSzPts val="1200"/>
              <a:buFont typeface="Arial"/>
              <a:buNone/>
            </a:pPr>
            <a:r>
              <a:rPr lang="en-US"/>
              <a:t>Innan vi sätter igång kan det vara viktigt att veta att det inte kommer att ske någon form av redovisning I helgrupp, men däremot kommer vi att använda ett digitalt verktyg där ni anonymt kommer att skriva in korta beskrivningar av det ni delat i era mindre grupper. Det finns absolut inget krav på att dela med sig av något som känns personligt eller privat, men vill man göra det kan det vara bra att vara förberedd på att det sen kommer ett moment där ni skriver ner det ni delat. </a:t>
            </a:r>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lt1"/>
              </a:buClr>
              <a:buSzPts val="1200"/>
              <a:buFont typeface="Arial"/>
              <a:buNone/>
            </a:pPr>
            <a:r>
              <a:rPr lang="en-US" sz="1200" b="1">
                <a:solidFill>
                  <a:schemeClr val="lt1"/>
                </a:solidFill>
                <a:latin typeface="Open Sans Light"/>
                <a:ea typeface="Open Sans Light"/>
                <a:cs typeface="Open Sans Light"/>
                <a:sym typeface="Open Sans Light"/>
              </a:rPr>
              <a:t>Ni kommer att få 10 minuter på er i era breakoutrooms, sedan återsamlas vi här för att kort prata om hur övningen var och introducera nästa övning.</a:t>
            </a:r>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lt1"/>
              </a:buClr>
              <a:buSzPts val="1200"/>
              <a:buFont typeface="Arial"/>
              <a:buNone/>
            </a:pPr>
            <a:r>
              <a:rPr lang="en-US" sz="1200" b="1">
                <a:solidFill>
                  <a:schemeClr val="lt1"/>
                </a:solidFill>
                <a:latin typeface="Open Sans Light"/>
                <a:ea typeface="Open Sans Light"/>
                <a:cs typeface="Open Sans Light"/>
                <a:sym typeface="Open Sans Light"/>
              </a:rPr>
              <a:t>Nu är klockan … vi samlas här igen kl. …</a:t>
            </a:r>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lt1"/>
              </a:buClr>
              <a:buSzPts val="1200"/>
              <a:buFont typeface="Arial"/>
              <a:buNone/>
            </a:pPr>
            <a:r>
              <a:rPr lang="en-US" sz="1200" b="1">
                <a:solidFill>
                  <a:schemeClr val="lt1"/>
                </a:solidFill>
                <a:latin typeface="Open Sans Light"/>
                <a:ea typeface="Open Sans Light"/>
                <a:cs typeface="Open Sans Light"/>
                <a:sym typeface="Open Sans Light"/>
              </a:rPr>
              <a:t>ÅTERSAMLING I HELGRUPP</a:t>
            </a:r>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lt1"/>
              </a:buClr>
              <a:buSzPts val="1200"/>
              <a:buFont typeface="Arial"/>
              <a:buNone/>
            </a:pPr>
            <a:r>
              <a:rPr lang="en-US" sz="1200" b="1">
                <a:solidFill>
                  <a:schemeClr val="lt1"/>
                </a:solidFill>
                <a:latin typeface="Open Sans Light"/>
                <a:ea typeface="Open Sans Light"/>
                <a:cs typeface="Open Sans Light"/>
                <a:sym typeface="Open Sans Light"/>
              </a:rPr>
              <a:t>Vi är självkalrt nyfikna på vad ni tyckte om den här första övningen, och vi kommer ägna mer tid åt reflektion i slutet. Nu ska vi ha paus, men i samband med det skulle vi vilja be er att skriva ner en kort reflektion i chatten. Vi ses här igen kl…(7 min senare)</a:t>
            </a:r>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dk1"/>
              </a:buClr>
              <a:buSzPts val="1200"/>
              <a:buFont typeface="Arial"/>
              <a:buNone/>
            </a:pPr>
            <a:endParaRPr sz="1200">
              <a:solidFill>
                <a:schemeClr val="lt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314" name="Google Shape;314;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15" name="Google Shape;315;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txBox="1">
            <a:spLocks noGrp="1"/>
          </p:cNvSpPr>
          <p:nvPr>
            <p:ph type="body" idx="1"/>
          </p:nvPr>
        </p:nvSpPr>
        <p:spPr>
          <a:xfrm>
            <a:off x="666909" y="4777194"/>
            <a:ext cx="533527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2: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36" name="Google Shape;336;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31.03.2023</a:t>
            </a:r>
            <a:endParaRPr sz="1200" b="0" i="0" u="none" strike="noStrike" cap="none">
              <a:solidFill>
                <a:srgbClr val="000000"/>
              </a:solidFill>
              <a:latin typeface="Calibri"/>
              <a:ea typeface="Calibri"/>
              <a:cs typeface="Calibri"/>
              <a:sym typeface="Calibri"/>
            </a:endParaRPr>
          </a:p>
        </p:txBody>
      </p:sp>
      <p:sp>
        <p:nvSpPr>
          <p:cNvPr id="337" name="Google Shape;337;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r>
              <a:rPr lang="en-US" sz="1200" b="1">
                <a:solidFill>
                  <a:schemeClr val="lt1"/>
                </a:solidFill>
                <a:latin typeface="Open Sans Light"/>
                <a:ea typeface="Open Sans Light"/>
                <a:cs typeface="Open Sans Light"/>
                <a:sym typeface="Open Sans Light"/>
              </a:rPr>
              <a:t>VÄLKOMNA TILLBAKA </a:t>
            </a:r>
            <a:endParaRPr/>
          </a:p>
          <a:p>
            <a:pPr marL="342900" lvl="0" indent="0" algn="l" rtl="0">
              <a:spcBef>
                <a:spcPts val="0"/>
              </a:spcBef>
              <a:spcAft>
                <a:spcPts val="0"/>
              </a:spcAft>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None/>
            </a:pPr>
            <a:r>
              <a:rPr lang="en-US" sz="1200" b="1">
                <a:solidFill>
                  <a:schemeClr val="lt1"/>
                </a:solidFill>
                <a:latin typeface="Open Sans Light"/>
                <a:ea typeface="Open Sans Light"/>
                <a:cs typeface="Open Sans Light"/>
                <a:sym typeface="Open Sans Light"/>
              </a:rPr>
              <a:t>(ELIN) Gå igenom kommentarer från chatten.</a:t>
            </a:r>
            <a:endParaRPr/>
          </a:p>
          <a:p>
            <a:pPr marL="342900" lvl="0" indent="0" algn="l" rtl="0">
              <a:spcBef>
                <a:spcPts val="0"/>
              </a:spcBef>
              <a:spcAft>
                <a:spcPts val="0"/>
              </a:spcAft>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None/>
            </a:pPr>
            <a:r>
              <a:rPr lang="en-US" sz="1200" b="1">
                <a:solidFill>
                  <a:schemeClr val="lt1"/>
                </a:solidFill>
                <a:latin typeface="Open Sans Light"/>
                <a:ea typeface="Open Sans Light"/>
                <a:cs typeface="Open Sans Light"/>
                <a:sym typeface="Open Sans Light"/>
              </a:rPr>
              <a:t>DEL 2. GLOBALA MÅLEN</a:t>
            </a:r>
            <a:br>
              <a:rPr lang="en-US" sz="1200" b="1">
                <a:solidFill>
                  <a:schemeClr val="lt1"/>
                </a:solidFill>
                <a:latin typeface="Open Sans Light"/>
                <a:ea typeface="Open Sans Light"/>
                <a:cs typeface="Open Sans Light"/>
                <a:sym typeface="Open Sans Light"/>
              </a:rPr>
            </a:br>
            <a:br>
              <a:rPr lang="en-US" sz="1200" b="1">
                <a:solidFill>
                  <a:schemeClr val="lt1"/>
                </a:solidFill>
                <a:latin typeface="Open Sans Light"/>
                <a:ea typeface="Open Sans Light"/>
                <a:cs typeface="Open Sans Light"/>
                <a:sym typeface="Open Sans Light"/>
              </a:rPr>
            </a:br>
            <a:r>
              <a:rPr lang="en-US" sz="1200" b="1">
                <a:solidFill>
                  <a:schemeClr val="lt1"/>
                </a:solidFill>
                <a:latin typeface="Open Sans Light"/>
                <a:ea typeface="Open Sans Light"/>
                <a:cs typeface="Open Sans Light"/>
                <a:sym typeface="Open Sans Light"/>
              </a:rPr>
              <a:t>Andra delen handlar om globala målen. I projektet arbetade vi med globala målen både i de enskilda grupperna på skolorna men också under våra utbytesresor där två skolor i projektet tillsammans workshopade om globala målen och sina egna berättelser och skapa projektidéer. </a:t>
            </a:r>
            <a:endParaRPr/>
          </a:p>
          <a:p>
            <a:pPr marL="342900" lvl="0" indent="0" algn="l" rtl="0">
              <a:spcBef>
                <a:spcPts val="0"/>
              </a:spcBef>
              <a:spcAft>
                <a:spcPts val="0"/>
              </a:spcAft>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None/>
            </a:pPr>
            <a:r>
              <a:rPr lang="en-US" sz="1200" b="1">
                <a:solidFill>
                  <a:schemeClr val="lt1"/>
                </a:solidFill>
                <a:latin typeface="Open Sans Light"/>
                <a:ea typeface="Open Sans Light"/>
                <a:cs typeface="Open Sans Light"/>
                <a:sym typeface="Open Sans Light"/>
              </a:rPr>
              <a:t>Välj Globala mål</a:t>
            </a:r>
            <a:endParaRPr/>
          </a:p>
          <a:p>
            <a:pPr marL="342900" lvl="0" indent="0" algn="l" rtl="0">
              <a:spcBef>
                <a:spcPts val="0"/>
              </a:spcBef>
              <a:spcAft>
                <a:spcPts val="0"/>
              </a:spcAft>
              <a:buNone/>
            </a:pPr>
            <a:r>
              <a:rPr lang="en-US" sz="1200" b="1">
                <a:solidFill>
                  <a:schemeClr val="lt1"/>
                </a:solidFill>
                <a:latin typeface="Open Sans Light"/>
                <a:ea typeface="Open Sans Light"/>
                <a:cs typeface="Open Sans Light"/>
                <a:sym typeface="Open Sans Light"/>
              </a:rPr>
              <a:t>Nya grupper, tre personer (Breakoutrooms 10 min)</a:t>
            </a:r>
            <a:endParaRPr/>
          </a:p>
          <a:p>
            <a:pPr marL="342900" lvl="0" indent="0" algn="l" rtl="0">
              <a:spcBef>
                <a:spcPts val="0"/>
              </a:spcBef>
              <a:spcAft>
                <a:spcPts val="0"/>
              </a:spcAft>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None/>
            </a:pPr>
            <a:endParaRPr sz="1200">
              <a:solidFill>
                <a:schemeClr val="lt1"/>
              </a:solidFill>
              <a:latin typeface="Open Sans Light"/>
              <a:ea typeface="Open Sans Light"/>
              <a:cs typeface="Open Sans Light"/>
              <a:sym typeface="Open Sans Light"/>
            </a:endParaRPr>
          </a:p>
          <a:p>
            <a:pPr marL="342900" marR="0" lvl="0" indent="-76200" algn="l" rtl="0">
              <a:lnSpc>
                <a:spcPct val="100000"/>
              </a:lnSpc>
              <a:spcBef>
                <a:spcPts val="0"/>
              </a:spcBef>
              <a:spcAft>
                <a:spcPts val="0"/>
              </a:spcAft>
              <a:buClr>
                <a:schemeClr val="lt1"/>
              </a:buClr>
              <a:buSzPts val="1200"/>
              <a:buFont typeface="Arial"/>
              <a:buChar char="•"/>
            </a:pPr>
            <a:r>
              <a:rPr lang="en-US" sz="1200" b="1">
                <a:solidFill>
                  <a:schemeClr val="lt1"/>
                </a:solidFill>
                <a:latin typeface="Open Sans Light"/>
                <a:ea typeface="Open Sans Light"/>
                <a:cs typeface="Open Sans Light"/>
                <a:sym typeface="Open Sans Light"/>
              </a:rPr>
              <a:t>Använd verktyget Padlet – Globala målen - </a:t>
            </a:r>
            <a:r>
              <a:rPr lang="en-US" sz="1800" b="1"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https://padlet.com/elinbonnier/u10hxb51x7634gug</a:t>
            </a:r>
            <a:r>
              <a:rPr lang="en-US" sz="1800" b="1">
                <a:latin typeface="Calibri"/>
                <a:ea typeface="Calibri"/>
                <a:cs typeface="Calibri"/>
                <a:sym typeface="Calibri"/>
              </a:rPr>
              <a:t>   </a:t>
            </a:r>
            <a:endParaRPr sz="1800">
              <a:latin typeface="Calibri"/>
              <a:ea typeface="Calibri"/>
              <a:cs typeface="Calibri"/>
              <a:sym typeface="Calibri"/>
            </a:endParaRPr>
          </a:p>
          <a:p>
            <a:pPr marL="342900" marR="0" lvl="0" indent="0" algn="l" rtl="0">
              <a:lnSpc>
                <a:spcPct val="100000"/>
              </a:lnSpc>
              <a:spcBef>
                <a:spcPts val="0"/>
              </a:spcBef>
              <a:spcAft>
                <a:spcPts val="0"/>
              </a:spcAft>
              <a:buClr>
                <a:schemeClr val="dk1"/>
              </a:buClr>
              <a:buSzPts val="1200"/>
              <a:buFont typeface="Arial"/>
              <a:buNone/>
            </a:pPr>
            <a:endParaRPr sz="1200">
              <a:solidFill>
                <a:schemeClr val="lt1"/>
              </a:solidFill>
              <a:latin typeface="Open Sans Light"/>
              <a:ea typeface="Open Sans Light"/>
              <a:cs typeface="Open Sans Light"/>
              <a:sym typeface="Open Sans Light"/>
            </a:endParaRPr>
          </a:p>
          <a:p>
            <a:pPr marL="342900" lvl="0" indent="-76200" algn="l" rtl="0">
              <a:spcBef>
                <a:spcPts val="0"/>
              </a:spcBef>
              <a:spcAft>
                <a:spcPts val="0"/>
              </a:spcAft>
              <a:buClr>
                <a:schemeClr val="lt1"/>
              </a:buClr>
              <a:buSzPts val="1200"/>
              <a:buFont typeface="Arial"/>
              <a:buChar char="•"/>
            </a:pPr>
            <a:r>
              <a:rPr lang="en-US" sz="1200" b="1">
                <a:solidFill>
                  <a:schemeClr val="lt1"/>
                </a:solidFill>
                <a:latin typeface="Open Sans Light"/>
                <a:ea typeface="Open Sans Light"/>
                <a:cs typeface="Open Sans Light"/>
                <a:sym typeface="Open Sans Light"/>
              </a:rPr>
              <a:t>Återberätta för varandra vad ni kom fram till under del 1. </a:t>
            </a:r>
            <a:endParaRPr/>
          </a:p>
          <a:p>
            <a:pPr marL="342900" lvl="0" indent="0" algn="l" rtl="0">
              <a:spcBef>
                <a:spcPts val="0"/>
              </a:spcBef>
              <a:spcAft>
                <a:spcPts val="0"/>
              </a:spcAft>
              <a:buNone/>
            </a:pPr>
            <a:endParaRPr sz="1200">
              <a:solidFill>
                <a:schemeClr val="lt1"/>
              </a:solidFill>
              <a:latin typeface="Open Sans Light"/>
              <a:ea typeface="Open Sans Light"/>
              <a:cs typeface="Open Sans Light"/>
              <a:sym typeface="Open Sans Light"/>
            </a:endParaRPr>
          </a:p>
          <a:p>
            <a:pPr marL="342900" lvl="0" indent="-76200" algn="l" rtl="0">
              <a:spcBef>
                <a:spcPts val="0"/>
              </a:spcBef>
              <a:spcAft>
                <a:spcPts val="0"/>
              </a:spcAft>
              <a:buClr>
                <a:schemeClr val="lt1"/>
              </a:buClr>
              <a:buSzPts val="1200"/>
              <a:buFont typeface="Arial"/>
              <a:buChar char="•"/>
            </a:pPr>
            <a:r>
              <a:rPr lang="en-US" sz="1200" b="1">
                <a:solidFill>
                  <a:schemeClr val="lt1"/>
                </a:solidFill>
                <a:latin typeface="Open Sans Light"/>
                <a:ea typeface="Open Sans Light"/>
                <a:cs typeface="Open Sans Light"/>
                <a:sym typeface="Open Sans Light"/>
              </a:rPr>
              <a:t>Kom fram till vilket eller vilka mål som detta skulle kunna passa in under</a:t>
            </a:r>
            <a:endParaRPr/>
          </a:p>
          <a:p>
            <a:pPr marL="342900" lvl="0" indent="0" algn="l" rtl="0">
              <a:spcBef>
                <a:spcPts val="0"/>
              </a:spcBef>
              <a:spcAft>
                <a:spcPts val="0"/>
              </a:spcAft>
              <a:buNone/>
            </a:pPr>
            <a:endParaRPr sz="1200">
              <a:solidFill>
                <a:schemeClr val="lt1"/>
              </a:solidFill>
              <a:latin typeface="Open Sans Light"/>
              <a:ea typeface="Open Sans Light"/>
              <a:cs typeface="Open Sans Light"/>
              <a:sym typeface="Open Sans Light"/>
            </a:endParaRPr>
          </a:p>
          <a:p>
            <a:pPr marL="342900" lvl="0" indent="-76200" algn="l" rtl="0">
              <a:spcBef>
                <a:spcPts val="0"/>
              </a:spcBef>
              <a:spcAft>
                <a:spcPts val="0"/>
              </a:spcAft>
              <a:buClr>
                <a:schemeClr val="lt1"/>
              </a:buClr>
              <a:buSzPts val="1200"/>
              <a:buFont typeface="Arial"/>
              <a:buChar char="•"/>
            </a:pPr>
            <a:r>
              <a:rPr lang="en-US" sz="1200" b="1">
                <a:solidFill>
                  <a:schemeClr val="lt1"/>
                </a:solidFill>
                <a:latin typeface="Open Sans Light"/>
                <a:ea typeface="Open Sans Light"/>
                <a:cs typeface="Open Sans Light"/>
                <a:sym typeface="Open Sans Light"/>
              </a:rPr>
              <a:t>Man kan skriva in samma handling/berättelse under flera mål</a:t>
            </a:r>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lt1"/>
              </a:buClr>
              <a:buSzPts val="1200"/>
              <a:buFont typeface="Arial"/>
              <a:buNone/>
            </a:pPr>
            <a:r>
              <a:rPr lang="en-US" sz="1200" b="1">
                <a:solidFill>
                  <a:schemeClr val="lt1"/>
                </a:solidFill>
                <a:latin typeface="Open Sans Light"/>
                <a:ea typeface="Open Sans Light"/>
                <a:cs typeface="Open Sans Light"/>
                <a:sym typeface="Open Sans Light"/>
              </a:rPr>
              <a:t>När vi kommer tillbaka kommer vi att titta på det ni skrivit in i padlet tillsammans i helgrupp. Man är helt anonym när man skriver in kommentarer, men det kan vara bra att tänka på om man delar något personligt. Ni kan självklart skriva in olika händelser eller berättelser under de globala målen. </a:t>
            </a:r>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lt1"/>
              </a:buClr>
              <a:buSzPts val="1200"/>
              <a:buFont typeface="Arial"/>
              <a:buNone/>
            </a:pPr>
            <a:r>
              <a:rPr lang="en-US" sz="1200" b="1">
                <a:solidFill>
                  <a:schemeClr val="lt1"/>
                </a:solidFill>
                <a:latin typeface="Open Sans Light"/>
                <a:ea typeface="Open Sans Light"/>
                <a:cs typeface="Open Sans Light"/>
                <a:sym typeface="Open Sans Light"/>
              </a:rPr>
              <a:t>Ni kommer att arbeta i breakoutrooms i 10 minuter, det betyder att ni väldigt snabbt ska sammanfatta vad ni kom fram till under del 1. Gå sedan in i verktyget Padlet och skriv under de globala mål som ni bäst tycker passar med er berättelse/handling som ni pratade om under del 1. </a:t>
            </a:r>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lt1"/>
              </a:buClr>
              <a:buSzPts val="1200"/>
              <a:buFont typeface="Arial"/>
              <a:buNone/>
            </a:pPr>
            <a:r>
              <a:rPr lang="en-US" sz="1200" b="1">
                <a:solidFill>
                  <a:schemeClr val="lt1"/>
                </a:solidFill>
                <a:latin typeface="Open Sans Light"/>
                <a:ea typeface="Open Sans Light"/>
                <a:cs typeface="Open Sans Light"/>
                <a:sym typeface="Open Sans Light"/>
              </a:rPr>
              <a:t>När vi återsamlas i helgrupp kommer vi att kort gå igenom övningen och titta på vad ni skrivit i  padlet. Sedan kommer vi introducera den sista delen. </a:t>
            </a:r>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lt1"/>
              </a:buClr>
              <a:buSzPts val="1200"/>
              <a:buFont typeface="Arial"/>
              <a:buNone/>
            </a:pPr>
            <a:r>
              <a:rPr lang="en-US" sz="1200" b="1">
                <a:solidFill>
                  <a:schemeClr val="lt1"/>
                </a:solidFill>
                <a:latin typeface="Open Sans Light"/>
                <a:ea typeface="Open Sans Light"/>
                <a:cs typeface="Open Sans Light"/>
                <a:sym typeface="Open Sans Light"/>
              </a:rPr>
              <a:t>ÅTERSAMLING I HELGRUPP </a:t>
            </a:r>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lt1"/>
              </a:buClr>
              <a:buSzPts val="1200"/>
              <a:buFont typeface="Arial"/>
              <a:buNone/>
            </a:pPr>
            <a:r>
              <a:rPr lang="en-US" sz="1200" b="1">
                <a:solidFill>
                  <a:schemeClr val="lt1"/>
                </a:solidFill>
                <a:latin typeface="Open Sans Light"/>
                <a:ea typeface="Open Sans Light"/>
                <a:cs typeface="Open Sans Light"/>
                <a:sym typeface="Open Sans Light"/>
              </a:rPr>
              <a:t>NELLY</a:t>
            </a:r>
            <a:endParaRPr/>
          </a:p>
          <a:p>
            <a:pPr marL="342900" lvl="0" indent="0" algn="l" rtl="0">
              <a:spcBef>
                <a:spcPts val="0"/>
              </a:spcBef>
              <a:spcAft>
                <a:spcPts val="0"/>
              </a:spcAft>
              <a:buClr>
                <a:schemeClr val="dk1"/>
              </a:buClr>
              <a:buSzPts val="1200"/>
              <a:buFont typeface="Arial"/>
              <a:buNone/>
            </a:pPr>
            <a:endParaRPr sz="1200" b="1">
              <a:solidFill>
                <a:schemeClr val="lt1"/>
              </a:solidFill>
              <a:latin typeface="Open Sans Light"/>
              <a:ea typeface="Open Sans Light"/>
              <a:cs typeface="Open Sans Light"/>
              <a:sym typeface="Open Sans Light"/>
            </a:endParaRPr>
          </a:p>
          <a:p>
            <a:pPr marL="342900" lvl="0" indent="0" algn="l" rtl="0">
              <a:spcBef>
                <a:spcPts val="0"/>
              </a:spcBef>
              <a:spcAft>
                <a:spcPts val="0"/>
              </a:spcAft>
              <a:buClr>
                <a:schemeClr val="lt1"/>
              </a:buClr>
              <a:buSzPts val="1200"/>
              <a:buFont typeface="Arial"/>
              <a:buNone/>
            </a:pPr>
            <a:r>
              <a:rPr lang="en-US" sz="1200" b="1">
                <a:solidFill>
                  <a:schemeClr val="lt1"/>
                </a:solidFill>
                <a:latin typeface="Open Sans Light"/>
                <a:ea typeface="Open Sans Light"/>
                <a:cs typeface="Open Sans Light"/>
                <a:sym typeface="Open Sans Light"/>
              </a:rPr>
              <a:t>PADLET </a:t>
            </a:r>
            <a:endParaRPr sz="1200">
              <a:solidFill>
                <a:schemeClr val="lt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p:txBody>
      </p:sp>
      <p:sp>
        <p:nvSpPr>
          <p:cNvPr id="339" name="Google Shape;339;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40" name="Google Shape;340;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50" name="Google Shape;350;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31.03.2023</a:t>
            </a:r>
            <a:endParaRPr sz="1200" b="0" i="0" u="none" strike="noStrike" cap="none">
              <a:solidFill>
                <a:srgbClr val="000000"/>
              </a:solidFill>
              <a:latin typeface="Calibri"/>
              <a:ea typeface="Calibri"/>
              <a:cs typeface="Calibri"/>
              <a:sym typeface="Calibri"/>
            </a:endParaRPr>
          </a:p>
        </p:txBody>
      </p:sp>
      <p:sp>
        <p:nvSpPr>
          <p:cNvPr id="351" name="Google Shape;351;p1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0"/>
              </a:spcBef>
              <a:spcAft>
                <a:spcPts val="0"/>
              </a:spcAft>
              <a:buClr>
                <a:schemeClr val="dk1"/>
              </a:buClr>
              <a:buSzPts val="1800"/>
              <a:buFont typeface="Noto Sans Symbols"/>
              <a:buChar char="∙"/>
            </a:pPr>
            <a:r>
              <a:rPr lang="en-US" sz="1800">
                <a:latin typeface="Calibri"/>
                <a:ea typeface="Calibri"/>
                <a:cs typeface="Calibri"/>
                <a:sym typeface="Calibri"/>
              </a:rPr>
              <a:t>Samma grupper som i del 2 (Breakoutrooms 15 min)</a:t>
            </a:r>
            <a:endParaRPr/>
          </a:p>
          <a:p>
            <a:pPr marL="685800" lvl="0" indent="0" algn="l" rtl="0">
              <a:lnSpc>
                <a:spcPct val="107000"/>
              </a:lnSpc>
              <a:spcBef>
                <a:spcPts val="0"/>
              </a:spcBef>
              <a:spcAft>
                <a:spcPts val="0"/>
              </a:spcAft>
              <a:buNone/>
            </a:pPr>
            <a:r>
              <a:rPr lang="en-US" sz="1800">
                <a:latin typeface="Calibri"/>
                <a:ea typeface="Calibri"/>
                <a:cs typeface="Calibri"/>
                <a:sym typeface="Calibri"/>
              </a:rPr>
              <a:t> </a:t>
            </a:r>
            <a:endParaRPr/>
          </a:p>
          <a:p>
            <a:pPr marL="342900" lvl="0" indent="-342900" algn="l" rtl="0">
              <a:lnSpc>
                <a:spcPct val="107000"/>
              </a:lnSpc>
              <a:spcBef>
                <a:spcPts val="0"/>
              </a:spcBef>
              <a:spcAft>
                <a:spcPts val="0"/>
              </a:spcAft>
              <a:buClr>
                <a:schemeClr val="dk1"/>
              </a:buClr>
              <a:buSzPts val="1800"/>
              <a:buFont typeface="Noto Sans Symbols"/>
              <a:buChar char="∙"/>
            </a:pPr>
            <a:r>
              <a:rPr lang="en-US" sz="1800">
                <a:latin typeface="Calibri"/>
                <a:ea typeface="Calibri"/>
                <a:cs typeface="Calibri"/>
                <a:sym typeface="Calibri"/>
              </a:rPr>
              <a:t>Diskutera i gruppen de globala mål som ni valt under del 2. </a:t>
            </a:r>
            <a:endParaRPr/>
          </a:p>
          <a:p>
            <a:pPr marL="457200" lvl="0" indent="0" algn="l" rtl="0">
              <a:lnSpc>
                <a:spcPct val="107000"/>
              </a:lnSpc>
              <a:spcBef>
                <a:spcPts val="0"/>
              </a:spcBef>
              <a:spcAft>
                <a:spcPts val="0"/>
              </a:spcAft>
              <a:buNone/>
            </a:pPr>
            <a:r>
              <a:rPr lang="en-US" sz="1800">
                <a:latin typeface="Calibri"/>
                <a:ea typeface="Calibri"/>
                <a:cs typeface="Calibri"/>
                <a:sym typeface="Calibri"/>
              </a:rPr>
              <a:t> </a:t>
            </a:r>
            <a:endParaRPr/>
          </a:p>
          <a:p>
            <a:pPr marL="342900" lvl="0" indent="-342900" algn="l" rtl="0">
              <a:lnSpc>
                <a:spcPct val="107000"/>
              </a:lnSpc>
              <a:spcBef>
                <a:spcPts val="0"/>
              </a:spcBef>
              <a:spcAft>
                <a:spcPts val="0"/>
              </a:spcAft>
              <a:buClr>
                <a:schemeClr val="dk1"/>
              </a:buClr>
              <a:buSzPts val="1800"/>
              <a:buFont typeface="Noto Sans Symbols"/>
              <a:buChar char="∙"/>
            </a:pPr>
            <a:r>
              <a:rPr lang="en-US" sz="1800">
                <a:latin typeface="Calibri"/>
                <a:ea typeface="Calibri"/>
                <a:cs typeface="Calibri"/>
                <a:sym typeface="Calibri"/>
              </a:rPr>
              <a:t>Bestäm vilket eller vilka globala mål ni vill fokusera ert förändringsarbete på.</a:t>
            </a:r>
            <a:endParaRPr/>
          </a:p>
          <a:p>
            <a:pPr marL="685800" lvl="0" indent="0" algn="l" rtl="0">
              <a:lnSpc>
                <a:spcPct val="107000"/>
              </a:lnSpc>
              <a:spcBef>
                <a:spcPts val="0"/>
              </a:spcBef>
              <a:spcAft>
                <a:spcPts val="0"/>
              </a:spcAft>
              <a:buNone/>
            </a:pPr>
            <a:r>
              <a:rPr lang="en-US" sz="1800">
                <a:latin typeface="Calibri"/>
                <a:ea typeface="Calibri"/>
                <a:cs typeface="Calibri"/>
                <a:sym typeface="Calibri"/>
              </a:rPr>
              <a:t> </a:t>
            </a:r>
            <a:endParaRPr/>
          </a:p>
          <a:p>
            <a:pPr marL="685800" lvl="0" indent="0" algn="l" rtl="0">
              <a:lnSpc>
                <a:spcPct val="107000"/>
              </a:lnSpc>
              <a:spcBef>
                <a:spcPts val="0"/>
              </a:spcBef>
              <a:spcAft>
                <a:spcPts val="0"/>
              </a:spcAft>
              <a:buNone/>
            </a:pPr>
            <a:r>
              <a:rPr lang="en-US" sz="1800">
                <a:latin typeface="Calibri"/>
                <a:ea typeface="Calibri"/>
                <a:cs typeface="Calibri"/>
                <a:sym typeface="Calibri"/>
              </a:rPr>
              <a:t> </a:t>
            </a:r>
            <a:endParaRPr/>
          </a:p>
          <a:p>
            <a:pPr marL="0" lvl="0" indent="0" algn="l" rtl="0">
              <a:lnSpc>
                <a:spcPct val="107000"/>
              </a:lnSpc>
              <a:spcBef>
                <a:spcPts val="800"/>
              </a:spcBef>
              <a:spcAft>
                <a:spcPts val="0"/>
              </a:spcAft>
              <a:buNone/>
            </a:pPr>
            <a:r>
              <a:rPr lang="en-US" sz="1800">
                <a:latin typeface="Calibri"/>
                <a:ea typeface="Calibri"/>
                <a:cs typeface="Calibri"/>
                <a:sym typeface="Calibri"/>
              </a:rPr>
              <a:t>Instruktioner</a:t>
            </a:r>
            <a:endParaRPr/>
          </a:p>
          <a:p>
            <a:pPr marL="0" lvl="0" indent="0" algn="l" rtl="0">
              <a:lnSpc>
                <a:spcPct val="107000"/>
              </a:lnSpc>
              <a:spcBef>
                <a:spcPts val="800"/>
              </a:spcBef>
              <a:spcAft>
                <a:spcPts val="0"/>
              </a:spcAft>
              <a:buNone/>
            </a:pPr>
            <a:r>
              <a:rPr lang="en-US" sz="1800">
                <a:latin typeface="Calibri"/>
                <a:ea typeface="Calibri"/>
                <a:cs typeface="Calibri"/>
                <a:sym typeface="Calibri"/>
              </a:rPr>
              <a:t>Ni ska kunna genomföra förändringsarbetet på en folkhögskola. Det finns en liten budget på skolan som gör det möjligt att bjuda in externa gäster eller köpa in material. </a:t>
            </a:r>
            <a:endParaRPr/>
          </a:p>
          <a:p>
            <a:pPr marL="685800" lvl="0" indent="0" algn="l" rtl="0">
              <a:lnSpc>
                <a:spcPct val="107000"/>
              </a:lnSpc>
              <a:spcBef>
                <a:spcPts val="800"/>
              </a:spcBef>
              <a:spcAft>
                <a:spcPts val="0"/>
              </a:spcAft>
              <a:buNone/>
            </a:pPr>
            <a:r>
              <a:rPr lang="en-US" sz="1800">
                <a:latin typeface="Calibri"/>
                <a:ea typeface="Calibri"/>
                <a:cs typeface="Calibri"/>
                <a:sym typeface="Calibri"/>
              </a:rPr>
              <a:t> </a:t>
            </a:r>
            <a:endParaRPr/>
          </a:p>
          <a:p>
            <a:pPr marL="0" lvl="0" indent="0" algn="l" rtl="0">
              <a:lnSpc>
                <a:spcPct val="107000"/>
              </a:lnSpc>
              <a:spcBef>
                <a:spcPts val="800"/>
              </a:spcBef>
              <a:spcAft>
                <a:spcPts val="0"/>
              </a:spcAft>
              <a:buNone/>
            </a:pPr>
            <a:r>
              <a:rPr lang="en-US" sz="1800">
                <a:latin typeface="Calibri"/>
                <a:ea typeface="Calibri"/>
                <a:cs typeface="Calibri"/>
                <a:sym typeface="Calibri"/>
              </a:rPr>
              <a:t>Gör en pitch på 1 min av ett genomförbart projekt som ni skulle vilja göra. </a:t>
            </a:r>
            <a:endParaRPr/>
          </a:p>
          <a:p>
            <a:pPr marL="685800" lvl="0" indent="0" algn="l" rtl="0">
              <a:lnSpc>
                <a:spcPct val="107000"/>
              </a:lnSpc>
              <a:spcBef>
                <a:spcPts val="800"/>
              </a:spcBef>
              <a:spcAft>
                <a:spcPts val="0"/>
              </a:spcAft>
              <a:buNone/>
            </a:pPr>
            <a:r>
              <a:rPr lang="en-US" sz="1800">
                <a:latin typeface="Calibri"/>
                <a:ea typeface="Calibri"/>
                <a:cs typeface="Calibri"/>
                <a:sym typeface="Calibri"/>
              </a:rPr>
              <a:t> </a:t>
            </a:r>
            <a:endParaRPr/>
          </a:p>
          <a:p>
            <a:pPr marL="342900" lvl="0" indent="-342900" algn="l" rtl="0">
              <a:lnSpc>
                <a:spcPct val="107000"/>
              </a:lnSpc>
              <a:spcBef>
                <a:spcPts val="0"/>
              </a:spcBef>
              <a:spcAft>
                <a:spcPts val="0"/>
              </a:spcAft>
              <a:buClr>
                <a:schemeClr val="dk1"/>
              </a:buClr>
              <a:buSzPts val="1800"/>
              <a:buFont typeface="Times New Roman"/>
              <a:buChar char="-"/>
            </a:pPr>
            <a:r>
              <a:rPr lang="en-US" sz="1800">
                <a:latin typeface="Calibri"/>
                <a:ea typeface="Calibri"/>
                <a:cs typeface="Calibri"/>
                <a:sym typeface="Calibri"/>
              </a:rPr>
              <a:t>Vad är er idé?</a:t>
            </a:r>
            <a:endParaRPr/>
          </a:p>
          <a:p>
            <a:pPr marL="342900" lvl="0" indent="-342900" algn="l" rtl="0">
              <a:lnSpc>
                <a:spcPct val="107000"/>
              </a:lnSpc>
              <a:spcBef>
                <a:spcPts val="0"/>
              </a:spcBef>
              <a:spcAft>
                <a:spcPts val="0"/>
              </a:spcAft>
              <a:buClr>
                <a:schemeClr val="dk1"/>
              </a:buClr>
              <a:buSzPts val="1800"/>
              <a:buFont typeface="Times New Roman"/>
              <a:buChar char="-"/>
            </a:pPr>
            <a:r>
              <a:rPr lang="en-US" sz="1800">
                <a:latin typeface="Calibri"/>
                <a:ea typeface="Calibri"/>
                <a:cs typeface="Calibri"/>
                <a:sym typeface="Calibri"/>
              </a:rPr>
              <a:t>Vad är syftet/målet med er idé? För vem?</a:t>
            </a:r>
            <a:endParaRPr/>
          </a:p>
          <a:p>
            <a:pPr marL="342900" lvl="0" indent="-342900" algn="l" rtl="0">
              <a:lnSpc>
                <a:spcPct val="107000"/>
              </a:lnSpc>
              <a:spcBef>
                <a:spcPts val="0"/>
              </a:spcBef>
              <a:spcAft>
                <a:spcPts val="0"/>
              </a:spcAft>
              <a:buClr>
                <a:srgbClr val="000000"/>
              </a:buClr>
              <a:buSzPts val="1800"/>
              <a:buFont typeface="Times New Roman"/>
              <a:buChar char="-"/>
            </a:pPr>
            <a:r>
              <a:rPr lang="en-US" sz="1800">
                <a:solidFill>
                  <a:srgbClr val="000000"/>
                </a:solidFill>
                <a:latin typeface="Calibri"/>
                <a:ea typeface="Calibri"/>
                <a:cs typeface="Calibri"/>
                <a:sym typeface="Calibri"/>
              </a:rPr>
              <a:t>Vilka personer ska vara med i projektet? (tex gäster, deltagare, organisationer, föreningar)</a:t>
            </a:r>
            <a:endParaRPr sz="180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Times New Roman"/>
              <a:buChar char="-"/>
            </a:pPr>
            <a:r>
              <a:rPr lang="en-US" sz="1800">
                <a:latin typeface="Calibri"/>
                <a:ea typeface="Calibri"/>
                <a:cs typeface="Calibri"/>
                <a:sym typeface="Calibri"/>
              </a:rPr>
              <a:t>Vad är nästa steg?  </a:t>
            </a:r>
            <a:endParaRPr/>
          </a:p>
          <a:p>
            <a:pPr marL="0" lvl="0" indent="0" algn="l" rtl="0">
              <a:spcBef>
                <a:spcPts val="80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ÅTERSAMLING I HELGRUPP</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GRUPPERNA PITCHAR</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AVSLUTNINGSRUNDA – ELIN</a:t>
            </a:r>
            <a:endParaRPr/>
          </a:p>
          <a:p>
            <a:pPr marL="0" lvl="0" indent="0" algn="l" rtl="0">
              <a:spcBef>
                <a:spcPts val="0"/>
              </a:spcBef>
              <a:spcAft>
                <a:spcPts val="0"/>
              </a:spcAft>
              <a:buClr>
                <a:schemeClr val="dk1"/>
              </a:buClr>
              <a:buSzPts val="1200"/>
              <a:buFont typeface="Arial"/>
              <a:buNone/>
            </a:pPr>
            <a:r>
              <a:rPr lang="en-US"/>
              <a:t>- </a:t>
            </a:r>
            <a:endParaRPr/>
          </a:p>
          <a:p>
            <a:pPr marL="0" lvl="0" indent="0" algn="l" rtl="0">
              <a:spcBef>
                <a:spcPts val="0"/>
              </a:spcBef>
              <a:spcAft>
                <a:spcPts val="0"/>
              </a:spcAft>
              <a:buClr>
                <a:schemeClr val="dk1"/>
              </a:buClr>
              <a:buSzPts val="1200"/>
              <a:buFont typeface="Arial"/>
              <a:buNone/>
            </a:pPr>
            <a:endParaRPr/>
          </a:p>
        </p:txBody>
      </p:sp>
      <p:sp>
        <p:nvSpPr>
          <p:cNvPr id="353" name="Google Shape;353;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354" name="Google Shape;354;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5: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5: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Elin.bonnier@sverigesfolkhogskolor.se</a:t>
            </a:r>
            <a:endParaRPr/>
          </a:p>
          <a:p>
            <a:pPr marL="0" lvl="0" indent="0" algn="l" rtl="0">
              <a:spcBef>
                <a:spcPts val="0"/>
              </a:spcBef>
              <a:spcAft>
                <a:spcPts val="0"/>
              </a:spcAft>
              <a:buNone/>
            </a:pPr>
            <a:r>
              <a:rPr lang="en-US"/>
              <a:t>nelly.bachner@sverigesfolkhogskolor.se</a:t>
            </a:r>
            <a:endParaRPr/>
          </a:p>
          <a:p>
            <a:pPr marL="0" lvl="0" indent="0" algn="l" rtl="0">
              <a:spcBef>
                <a:spcPts val="0"/>
              </a:spcBef>
              <a:spcAft>
                <a:spcPts val="0"/>
              </a:spcAft>
              <a:buNone/>
            </a:pPr>
            <a:endParaRPr/>
          </a:p>
        </p:txBody>
      </p:sp>
      <p:sp>
        <p:nvSpPr>
          <p:cNvPr id="365" name="Google Shape;365;p15: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Vi kommer börja med en kort introdutkion till projektet, vår metod och varför projektet är viktigt ur en demokratisynpunkt</a:t>
            </a:r>
            <a:endParaRPr/>
          </a:p>
          <a:p>
            <a:pPr marL="171450" lvl="0" indent="-171450" algn="l" rtl="0">
              <a:spcBef>
                <a:spcPts val="0"/>
              </a:spcBef>
              <a:spcAft>
                <a:spcPts val="0"/>
              </a:spcAft>
              <a:buClr>
                <a:schemeClr val="dk1"/>
              </a:buClr>
              <a:buSzPts val="1200"/>
              <a:buFont typeface="Arial"/>
              <a:buChar char="•"/>
            </a:pPr>
            <a:r>
              <a:rPr lang="en-US"/>
              <a:t>Därefter kommer vi genomföra en workshop i  metoden ”!</a:t>
            </a:r>
            <a:endParaRPr/>
          </a:p>
        </p:txBody>
      </p:sp>
      <p:sp>
        <p:nvSpPr>
          <p:cNvPr id="171" name="Google Shape;171;p2: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83" name="Google Shape;183;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31.03.2023</a:t>
            </a:r>
            <a:endParaRPr sz="1200" b="0" i="0" u="none" strike="noStrike" cap="none">
              <a:solidFill>
                <a:srgbClr val="000000"/>
              </a:solidFill>
              <a:latin typeface="Calibri"/>
              <a:ea typeface="Calibri"/>
              <a:cs typeface="Calibri"/>
              <a:sym typeface="Calibri"/>
            </a:endParaRPr>
          </a:p>
        </p:txBody>
      </p:sp>
      <p:sp>
        <p:nvSpPr>
          <p:cNvPr id="184" name="Google Shape;184;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86" name="Google Shape;186;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87" name="Google Shape;187;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ELIN</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Projektet går i korthet ut på att vi tillsammans med deltagare som läser allmän kurs ska utveckla en metod som heter Jag-Vi-Världen.</a:t>
            </a:r>
            <a:br>
              <a:rPr lang="en-US"/>
            </a:br>
            <a:r>
              <a:rPr lang="en-US"/>
              <a:t>Metoden har som syfte att väcka engagemang och tro på förändring hos deltagarna och koppla deltagares egna berättelser, erfarenheter och engagemang till de globala målen. </a:t>
            </a:r>
            <a:endParaRPr/>
          </a:p>
          <a:p>
            <a:pPr marL="0" lvl="0" indent="0" algn="l" rtl="0">
              <a:spcBef>
                <a:spcPts val="0"/>
              </a:spcBef>
              <a:spcAft>
                <a:spcPts val="0"/>
              </a:spcAft>
              <a:buNone/>
            </a:pPr>
            <a:endParaRPr/>
          </a:p>
          <a:p>
            <a:pPr marL="0" lvl="0" indent="0" algn="l" rtl="0">
              <a:spcBef>
                <a:spcPts val="0"/>
              </a:spcBef>
              <a:spcAft>
                <a:spcPts val="0"/>
              </a:spcAft>
              <a:buNone/>
            </a:pPr>
            <a:r>
              <a:rPr lang="en-US"/>
              <a:t>Kortfattat </a:t>
            </a:r>
            <a:endParaRPr/>
          </a:p>
          <a:p>
            <a:pPr marL="0" lvl="0" indent="0" algn="l" rtl="0">
              <a:spcBef>
                <a:spcPts val="0"/>
              </a:spcBef>
              <a:spcAft>
                <a:spcPts val="0"/>
              </a:spcAft>
              <a:buNone/>
            </a:pPr>
            <a:r>
              <a:rPr lang="en-US"/>
              <a:t>Pågår i två år</a:t>
            </a:r>
            <a:endParaRPr/>
          </a:p>
          <a:p>
            <a:pPr marL="0" lvl="0" indent="0" algn="l" rtl="0">
              <a:spcBef>
                <a:spcPts val="0"/>
              </a:spcBef>
              <a:spcAft>
                <a:spcPts val="0"/>
              </a:spcAft>
              <a:buNone/>
            </a:pPr>
            <a:endParaRPr/>
          </a:p>
          <a:p>
            <a:pPr marL="0" lvl="0" indent="0" algn="l" rtl="0">
              <a:spcBef>
                <a:spcPts val="0"/>
              </a:spcBef>
              <a:spcAft>
                <a:spcPts val="0"/>
              </a:spcAft>
              <a:buNone/>
            </a:pPr>
            <a:r>
              <a:rPr lang="en-US"/>
              <a:t>Målet är att ta fram stärkande metoder som ökar känslan av egenmakt och viljan att förändra, öka förståelsen kring de globala målen på en mer individuell nivå.</a:t>
            </a:r>
            <a:endParaRPr/>
          </a:p>
          <a:p>
            <a:pPr marL="0" lvl="0" indent="0" algn="l" rtl="0">
              <a:spcBef>
                <a:spcPts val="0"/>
              </a:spcBef>
              <a:spcAft>
                <a:spcPts val="0"/>
              </a:spcAft>
              <a:buNone/>
            </a:pPr>
            <a:endParaRPr/>
          </a:p>
        </p:txBody>
      </p:sp>
      <p:sp>
        <p:nvSpPr>
          <p:cNvPr id="198" name="Google Shape;198;p4: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57188" y="1241425"/>
            <a:ext cx="5954712" cy="3349625"/>
          </a:xfrm>
        </p:spPr>
      </p:sp>
      <p:sp>
        <p:nvSpPr>
          <p:cNvPr id="3" name="Platshållare för anteckningar 2"/>
          <p:cNvSpPr>
            <a:spLocks noGrp="1"/>
          </p:cNvSpPr>
          <p:nvPr>
            <p:ph type="body" idx="1"/>
          </p:nvPr>
        </p:nvSpPr>
        <p:spPr/>
        <p:txBody>
          <a:bodyPr/>
          <a:lstStyle/>
          <a:p>
            <a:r>
              <a:rPr lang="sv-SE">
                <a:cs typeface="Calibri"/>
              </a:rPr>
              <a:t>NELLY</a:t>
            </a:r>
          </a:p>
          <a:p>
            <a:endParaRPr lang="sv-SE">
              <a:cs typeface="Calibri"/>
            </a:endParaRPr>
          </a:p>
          <a:p>
            <a:endParaRPr lang="sv-SE">
              <a:cs typeface="Calibri"/>
            </a:endParaRPr>
          </a:p>
          <a:p>
            <a:r>
              <a:rPr lang="sv-SE">
                <a:cs typeface="Calibri"/>
              </a:rPr>
              <a:t>Dessa skolor är det som medverkar i projektet!</a:t>
            </a:r>
          </a:p>
          <a:p>
            <a:endParaRPr lang="sv-SE">
              <a:cs typeface="Calibri"/>
            </a:endParaRPr>
          </a:p>
          <a:p>
            <a:r>
              <a:rPr lang="sv-SE">
                <a:cs typeface="Calibri"/>
              </a:rPr>
              <a:t>Når en viss geografisk spridning och även en viss spridning i vilka grupper vi möter i de här skolorna. </a:t>
            </a:r>
          </a:p>
          <a:p>
            <a:endParaRPr lang="sv-SE">
              <a:cs typeface="Calibri"/>
            </a:endParaRP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7ECF6-57A0-4E1B-B38E-5118375C339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91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6: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6: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ELIN</a:t>
            </a:r>
            <a:endParaRPr/>
          </a:p>
          <a:p>
            <a:pPr marL="0" lvl="0" indent="0" algn="l" rtl="0">
              <a:spcBef>
                <a:spcPts val="0"/>
              </a:spcBef>
              <a:spcAft>
                <a:spcPts val="0"/>
              </a:spcAft>
              <a:buNone/>
            </a:pPr>
            <a:endParaRPr/>
          </a:p>
          <a:p>
            <a:pPr marL="0" lvl="0" indent="0" algn="l" rtl="0">
              <a:spcBef>
                <a:spcPts val="0"/>
              </a:spcBef>
              <a:spcAft>
                <a:spcPts val="0"/>
              </a:spcAft>
              <a:buNone/>
            </a:pPr>
            <a:r>
              <a:rPr lang="en-US"/>
              <a:t>Regeringeringens ungdomspolitiska mål lyder såhär: </a:t>
            </a:r>
            <a:endParaRPr/>
          </a:p>
          <a:p>
            <a:pPr marL="0" marR="0" lvl="0" indent="0" algn="l" rtl="0">
              <a:lnSpc>
                <a:spcPct val="100000"/>
              </a:lnSpc>
              <a:spcBef>
                <a:spcPts val="0"/>
              </a:spcBef>
              <a:spcAft>
                <a:spcPts val="0"/>
              </a:spcAft>
              <a:buClr>
                <a:schemeClr val="dk2"/>
              </a:buClr>
              <a:buSzPts val="1200"/>
              <a:buFont typeface="Open Sans Light"/>
              <a:buNone/>
            </a:pPr>
            <a:r>
              <a:rPr lang="en-US" sz="1200" b="0" i="0">
                <a:solidFill>
                  <a:schemeClr val="dk2"/>
                </a:solidFill>
                <a:latin typeface="Open Sans Light"/>
                <a:ea typeface="Open Sans Light"/>
                <a:cs typeface="Open Sans Light"/>
                <a:sym typeface="Open Sans Light"/>
              </a:rPr>
              <a:t>”Alla ungdomar ska ha goda levnadsvillkor, </a:t>
            </a:r>
            <a:br>
              <a:rPr lang="en-US" sz="1200" b="0" i="0">
                <a:solidFill>
                  <a:schemeClr val="dk2"/>
                </a:solidFill>
                <a:latin typeface="Open Sans Light"/>
                <a:ea typeface="Open Sans Light"/>
                <a:cs typeface="Open Sans Light"/>
                <a:sym typeface="Open Sans Light"/>
              </a:rPr>
            </a:br>
            <a:r>
              <a:rPr lang="en-US" sz="1200" b="0" i="0">
                <a:solidFill>
                  <a:schemeClr val="dk2"/>
                </a:solidFill>
                <a:latin typeface="Open Sans Light"/>
                <a:ea typeface="Open Sans Light"/>
                <a:cs typeface="Open Sans Light"/>
                <a:sym typeface="Open Sans Light"/>
              </a:rPr>
              <a:t>makt att forma sina liv </a:t>
            </a:r>
            <a:br>
              <a:rPr lang="en-US" sz="1200" b="0" i="0">
                <a:solidFill>
                  <a:schemeClr val="dk2"/>
                </a:solidFill>
                <a:latin typeface="Open Sans Light"/>
                <a:ea typeface="Open Sans Light"/>
                <a:cs typeface="Open Sans Light"/>
                <a:sym typeface="Open Sans Light"/>
              </a:rPr>
            </a:br>
            <a:r>
              <a:rPr lang="en-US" sz="1200" b="0" i="0">
                <a:solidFill>
                  <a:schemeClr val="dk2"/>
                </a:solidFill>
                <a:latin typeface="Open Sans Light"/>
                <a:ea typeface="Open Sans Light"/>
                <a:cs typeface="Open Sans Light"/>
                <a:sym typeface="Open Sans Light"/>
              </a:rPr>
              <a:t>och inflytande över samhällsutvecklingen.”</a:t>
            </a:r>
            <a:endParaRPr sz="1200">
              <a:solidFill>
                <a:schemeClr val="dk2"/>
              </a:solidFill>
            </a:endParaRPr>
          </a:p>
          <a:p>
            <a:pPr marL="0" lvl="0" indent="0" algn="l" rtl="0">
              <a:spcBef>
                <a:spcPts val="0"/>
              </a:spcBef>
              <a:spcAft>
                <a:spcPts val="0"/>
              </a:spcAft>
              <a:buNone/>
            </a:pPr>
            <a:endParaRPr/>
          </a:p>
          <a:p>
            <a:pPr marL="0" lvl="0" indent="0" algn="l" rtl="0">
              <a:spcBef>
                <a:spcPts val="0"/>
              </a:spcBef>
              <a:spcAft>
                <a:spcPts val="0"/>
              </a:spcAft>
              <a:buNone/>
            </a:pPr>
            <a:r>
              <a:rPr lang="en-US"/>
              <a:t>Det här att unga ska känna egenmakt och ha verktyg för att kunna göra sin röst hörd och förändra sin livssituation är alltså en demokratifråga. </a:t>
            </a:r>
            <a:endParaRPr/>
          </a:p>
          <a:p>
            <a:pPr marL="0" lvl="0" indent="0" algn="l" rtl="0">
              <a:spcBef>
                <a:spcPts val="0"/>
              </a:spcBef>
              <a:spcAft>
                <a:spcPts val="0"/>
              </a:spcAft>
              <a:buNone/>
            </a:pPr>
            <a:endParaRPr/>
          </a:p>
          <a:p>
            <a:pPr marL="0" lvl="0" indent="0" algn="l" rtl="0">
              <a:spcBef>
                <a:spcPts val="0"/>
              </a:spcBef>
              <a:spcAft>
                <a:spcPts val="0"/>
              </a:spcAft>
              <a:buNone/>
            </a:pPr>
            <a:r>
              <a:rPr lang="en-US"/>
              <a:t>Men hur ser det ut då? Känner alla unga i Sverige att de har inflytande över samhällsutvecklingen?</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a:latin typeface="Open Sans Light"/>
                <a:ea typeface="Open Sans Light"/>
                <a:cs typeface="Open Sans Light"/>
                <a:sym typeface="Open Sans Light"/>
              </a:rPr>
              <a:t>Det är skillnad på engagemang mellan olika grupper. </a:t>
            </a:r>
            <a:endParaRPr/>
          </a:p>
          <a:p>
            <a:pPr marL="0" lvl="0" indent="0" algn="l" rtl="0">
              <a:spcBef>
                <a:spcPts val="0"/>
              </a:spcBef>
              <a:spcAft>
                <a:spcPts val="0"/>
              </a:spcAft>
              <a:buClr>
                <a:schemeClr val="dk1"/>
              </a:buClr>
              <a:buSzPts val="1200"/>
              <a:buFont typeface="Arial"/>
              <a:buNone/>
            </a:pPr>
            <a:r>
              <a:rPr lang="en-US"/>
              <a:t>Tex unga med funktionsnedsättning är engagerade i lägre utsträckning än övriga.</a:t>
            </a:r>
            <a:endParaRPr/>
          </a:p>
          <a:p>
            <a:pPr marL="0" lvl="0" indent="0" algn="l" rtl="0">
              <a:spcBef>
                <a:spcPts val="0"/>
              </a:spcBef>
              <a:spcAft>
                <a:spcPts val="0"/>
              </a:spcAft>
              <a:buClr>
                <a:schemeClr val="dk1"/>
              </a:buClr>
              <a:buSzPts val="1200"/>
              <a:buFont typeface="Arial"/>
              <a:buNone/>
            </a:pPr>
            <a:r>
              <a:rPr lang="en-US"/>
              <a:t>Färre killar än tjejer är engagerade osv.</a:t>
            </a:r>
            <a:endParaRPr/>
          </a:p>
          <a:p>
            <a:pPr marL="0" marR="0" lvl="0" indent="0" algn="l" rtl="0">
              <a:lnSpc>
                <a:spcPct val="100000"/>
              </a:lnSpc>
              <a:spcBef>
                <a:spcPts val="0"/>
              </a:spcBef>
              <a:spcAft>
                <a:spcPts val="0"/>
              </a:spcAft>
              <a:buClr>
                <a:schemeClr val="dk1"/>
              </a:buClr>
              <a:buSzPts val="1200"/>
              <a:buFont typeface="Open Sans Light"/>
              <a:buNone/>
            </a:pPr>
            <a:r>
              <a:rPr lang="en-US" sz="1200" b="1" i="0" u="none" strike="noStrike">
                <a:latin typeface="Open Sans Light"/>
                <a:ea typeface="Open Sans Light"/>
                <a:cs typeface="Open Sans Light"/>
                <a:sym typeface="Open Sans Light"/>
              </a:rPr>
              <a:t>Unga från mindre privilegierade bakgrunder har ofta en mer negativ inställning till sina möjligheter att påverka. </a:t>
            </a:r>
            <a:r>
              <a:rPr lang="en-US" sz="1200" b="1">
                <a:latin typeface="Open Sans Light"/>
                <a:ea typeface="Open Sans Light"/>
                <a:cs typeface="Open Sans Light"/>
                <a:sym typeface="Open Sans Light"/>
              </a:rPr>
              <a:t>Det demokratiska deltagandet generellt sett är lägre i områden med socioekonomiska utmaningar.</a:t>
            </a:r>
            <a:endParaRPr sz="1200" b="1" i="0" u="none" strike="noStrike">
              <a:latin typeface="Open Sans Light"/>
              <a:ea typeface="Open Sans Light"/>
              <a:cs typeface="Open Sans Light"/>
              <a:sym typeface="Open Sans Light"/>
            </a:endParaRPr>
          </a:p>
          <a:p>
            <a:pPr marL="0" lvl="0" indent="0" algn="l" rtl="0">
              <a:spcBef>
                <a:spcPts val="0"/>
              </a:spcBef>
              <a:spcAft>
                <a:spcPts val="0"/>
              </a:spcAft>
              <a:buNone/>
            </a:pPr>
            <a:endParaRPr/>
          </a:p>
        </p:txBody>
      </p:sp>
      <p:sp>
        <p:nvSpPr>
          <p:cNvPr id="249" name="Google Shape;249;p6: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7: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ELIN</a:t>
            </a:r>
            <a:endParaRPr/>
          </a:p>
          <a:p>
            <a:pPr marL="0" lvl="0" indent="0" algn="l" rtl="0">
              <a:spcBef>
                <a:spcPts val="0"/>
              </a:spcBef>
              <a:spcAft>
                <a:spcPts val="0"/>
              </a:spcAft>
              <a:buNone/>
            </a:pPr>
            <a:endParaRPr/>
          </a:p>
          <a:p>
            <a:pPr marL="0" lvl="0" indent="0" algn="l" rtl="0">
              <a:spcBef>
                <a:spcPts val="0"/>
              </a:spcBef>
              <a:spcAft>
                <a:spcPts val="0"/>
              </a:spcAft>
              <a:buNone/>
            </a:pPr>
            <a:r>
              <a:rPr lang="en-US"/>
              <a:t>Men i en färsk rapport från Folkbildningsrådet som heter ”Ett engagerande mikrokosmos” visar dock skillnader mellan deltagare på särskild kurs och på allmän kurs i just engagemang och tron på sina egna möjligheter och kompetens.  </a:t>
            </a:r>
            <a:endParaRPr/>
          </a:p>
          <a:p>
            <a:pPr marL="0" lvl="0" indent="0" algn="l" rtl="0">
              <a:spcBef>
                <a:spcPts val="0"/>
              </a:spcBef>
              <a:spcAft>
                <a:spcPts val="0"/>
              </a:spcAft>
              <a:buNone/>
            </a:pPr>
            <a:endParaRPr/>
          </a:p>
          <a:p>
            <a:pPr marL="0" lvl="0" indent="0" algn="l" rtl="0">
              <a:spcBef>
                <a:spcPts val="0"/>
              </a:spcBef>
              <a:spcAft>
                <a:spcPts val="0"/>
              </a:spcAft>
              <a:buNone/>
            </a:pPr>
            <a:r>
              <a:rPr lang="en-US"/>
              <a:t>Deltagare på allmän kurs är generellt sett mindre engagerade än deltagare som läser särskilda kurser och</a:t>
            </a:r>
            <a:endParaRPr/>
          </a:p>
          <a:p>
            <a:pPr marL="0" lvl="0" indent="0" algn="l" rtl="0">
              <a:spcBef>
                <a:spcPts val="0"/>
              </a:spcBef>
              <a:spcAft>
                <a:spcPts val="0"/>
              </a:spcAft>
              <a:buNone/>
            </a:pPr>
            <a:r>
              <a:rPr lang="en-US"/>
              <a:t>Rapporten visar också att Deltagare på allmän kurs tycks värdera sitt ideella engagemanf som lägre än deltagare på särskild kurs.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Den generella tilliten är exceptionellt låg bland dem som går allmän kurs och samtidigt hög bland dem på särskild kurs.  </a:t>
            </a:r>
            <a:endParaRPr/>
          </a:p>
          <a:p>
            <a:pPr marL="0" lvl="0" indent="0" algn="l" rtl="0">
              <a:spcBef>
                <a:spcPts val="0"/>
              </a:spcBef>
              <a:spcAft>
                <a:spcPts val="0"/>
              </a:spcAft>
              <a:buNone/>
            </a:pPr>
            <a:endParaRPr/>
          </a:p>
        </p:txBody>
      </p:sp>
      <p:sp>
        <p:nvSpPr>
          <p:cNvPr id="266" name="Google Shape;266;p7: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8:notes"/>
          <p:cNvSpPr>
            <a:spLocks noGrp="1" noRot="1" noChangeAspect="1"/>
          </p:cNvSpPr>
          <p:nvPr>
            <p:ph type="sldImg" idx="2"/>
          </p:nvPr>
        </p:nvSpPr>
        <p:spPr>
          <a:xfrm>
            <a:off x="357188" y="1241425"/>
            <a:ext cx="5954712"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NELLY</a:t>
            </a:r>
            <a:endParaRPr/>
          </a:p>
          <a:p>
            <a:pPr marL="0" lvl="0" indent="0" algn="l" rtl="0">
              <a:spcBef>
                <a:spcPts val="0"/>
              </a:spcBef>
              <a:spcAft>
                <a:spcPts val="0"/>
              </a:spcAft>
              <a:buNone/>
            </a:pPr>
            <a:endParaRPr/>
          </a:p>
          <a:p>
            <a:pPr marL="0" lvl="0" indent="0" algn="l" rtl="0">
              <a:spcBef>
                <a:spcPts val="0"/>
              </a:spcBef>
              <a:spcAft>
                <a:spcPts val="0"/>
              </a:spcAft>
              <a:buNone/>
            </a:pPr>
            <a:r>
              <a:rPr lang="en-US"/>
              <a:t>Projektet går ut på att testa en metod som kallas för Jag – Vi - Världen. Metoden är framtagen i samband med projektet, och är alltså inte testad innan. </a:t>
            </a:r>
            <a:endParaRPr/>
          </a:p>
          <a:p>
            <a:pPr marL="0" lvl="0" indent="0" algn="l" rtl="0">
              <a:spcBef>
                <a:spcPts val="0"/>
              </a:spcBef>
              <a:spcAft>
                <a:spcPts val="0"/>
              </a:spcAft>
              <a:buNone/>
            </a:pPr>
            <a:endParaRPr/>
          </a:p>
          <a:p>
            <a:pPr marL="0" lvl="0" indent="0" algn="l" rtl="0">
              <a:spcBef>
                <a:spcPts val="0"/>
              </a:spcBef>
              <a:spcAft>
                <a:spcPts val="0"/>
              </a:spcAft>
              <a:buNone/>
            </a:pPr>
            <a:r>
              <a:rPr lang="en-US"/>
              <a:t>Där börjar man med att utgå från sig själv, sitt eget engagemang. Sedan flyttas det vidare till gruppen, klassen; vad vill vi? Efter det skapas engagemang i möten (med andra skolor) och kanske i samverkan med andra aktörer i samhället; politiker, organisationer mm. Sen finns även ett steg om ett globalt engagemang. Det handlar kanske inte så mycket om att rädda världen som att se sin egen/ klassens/ Sveriges del i ett större globalt sammanhang; och hur vi är en del av de Globala målen.</a:t>
            </a:r>
            <a:endParaRPr/>
          </a:p>
          <a:p>
            <a:pPr marL="0" lvl="0" indent="0" algn="l" rtl="0">
              <a:spcBef>
                <a:spcPts val="0"/>
              </a:spcBef>
              <a:spcAft>
                <a:spcPts val="0"/>
              </a:spcAft>
              <a:buNone/>
            </a:pPr>
            <a:endParaRPr/>
          </a:p>
          <a:p>
            <a:pPr marL="0" lvl="0" indent="0" algn="l" rtl="0">
              <a:spcBef>
                <a:spcPts val="0"/>
              </a:spcBef>
              <a:spcAft>
                <a:spcPts val="0"/>
              </a:spcAft>
              <a:buNone/>
            </a:pPr>
            <a:r>
              <a:rPr lang="en-US"/>
              <a:t>Vi ska skapa jag – vi - världen metoden, vi ska testa oss fram genom olika övningar och upplägg</a:t>
            </a:r>
            <a:endParaRPr/>
          </a:p>
        </p:txBody>
      </p:sp>
      <p:sp>
        <p:nvSpPr>
          <p:cNvPr id="277" name="Google Shape;277;p8: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84" name="Google Shape;284;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31.03.2023</a:t>
            </a:r>
            <a:endParaRPr sz="1200" b="0" i="0" u="none" strike="noStrike" cap="none">
              <a:solidFill>
                <a:srgbClr val="000000"/>
              </a:solidFill>
              <a:latin typeface="Calibri"/>
              <a:ea typeface="Calibri"/>
              <a:cs typeface="Calibri"/>
              <a:sym typeface="Calibri"/>
            </a:endParaRPr>
          </a:p>
        </p:txBody>
      </p:sp>
      <p:sp>
        <p:nvSpPr>
          <p:cNvPr id="285" name="Google Shape;285;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87" name="Google Shape;287;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288" name="Google Shape;288;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30"/>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0"/>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97" name="Google Shape;97;p3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3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1"/>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32"/>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667"/>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2"/>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spcBef>
                <a:spcPts val="267"/>
              </a:spcBef>
              <a:spcAft>
                <a:spcPts val="0"/>
              </a:spcAft>
              <a:buClr>
                <a:srgbClr val="888888"/>
              </a:buClr>
              <a:buSzPts val="1333"/>
              <a:buNone/>
              <a:defRPr sz="1333">
                <a:solidFill>
                  <a:srgbClr val="888888"/>
                </a:solidFill>
              </a:defRPr>
            </a:lvl1pPr>
            <a:lvl2pPr marL="914400" lvl="1" indent="-228600" algn="l">
              <a:spcBef>
                <a:spcPts val="240"/>
              </a:spcBef>
              <a:spcAft>
                <a:spcPts val="0"/>
              </a:spcAft>
              <a:buClr>
                <a:srgbClr val="888888"/>
              </a:buClr>
              <a:buSzPts val="1200"/>
              <a:buNone/>
              <a:defRPr sz="1200">
                <a:solidFill>
                  <a:srgbClr val="888888"/>
                </a:solidFill>
              </a:defRPr>
            </a:lvl2pPr>
            <a:lvl3pPr marL="1371600" lvl="2" indent="-228600" algn="l">
              <a:spcBef>
                <a:spcPts val="213"/>
              </a:spcBef>
              <a:spcAft>
                <a:spcPts val="0"/>
              </a:spcAft>
              <a:buClr>
                <a:srgbClr val="888888"/>
              </a:buClr>
              <a:buSzPts val="1067"/>
              <a:buNone/>
              <a:defRPr sz="1067">
                <a:solidFill>
                  <a:srgbClr val="888888"/>
                </a:solidFill>
              </a:defRPr>
            </a:lvl3pPr>
            <a:lvl4pPr marL="1828800" lvl="3" indent="-228600" algn="l">
              <a:spcBef>
                <a:spcPts val="187"/>
              </a:spcBef>
              <a:spcAft>
                <a:spcPts val="0"/>
              </a:spcAft>
              <a:buClr>
                <a:srgbClr val="888888"/>
              </a:buClr>
              <a:buSzPts val="933"/>
              <a:buNone/>
              <a:defRPr sz="933">
                <a:solidFill>
                  <a:srgbClr val="888888"/>
                </a:solidFill>
              </a:defRPr>
            </a:lvl4pPr>
            <a:lvl5pPr marL="2286000" lvl="4" indent="-228600" algn="l">
              <a:spcBef>
                <a:spcPts val="187"/>
              </a:spcBef>
              <a:spcAft>
                <a:spcPts val="0"/>
              </a:spcAft>
              <a:buClr>
                <a:srgbClr val="888888"/>
              </a:buClr>
              <a:buSzPts val="933"/>
              <a:buNone/>
              <a:defRPr sz="933">
                <a:solidFill>
                  <a:srgbClr val="888888"/>
                </a:solidFill>
              </a:defRPr>
            </a:lvl5pPr>
            <a:lvl6pPr marL="2743200" lvl="5" indent="-228600" algn="l">
              <a:spcBef>
                <a:spcPts val="187"/>
              </a:spcBef>
              <a:spcAft>
                <a:spcPts val="0"/>
              </a:spcAft>
              <a:buClr>
                <a:srgbClr val="888888"/>
              </a:buClr>
              <a:buSzPts val="933"/>
              <a:buNone/>
              <a:defRPr sz="933">
                <a:solidFill>
                  <a:srgbClr val="888888"/>
                </a:solidFill>
              </a:defRPr>
            </a:lvl6pPr>
            <a:lvl7pPr marL="3200400" lvl="6" indent="-228600" algn="l">
              <a:spcBef>
                <a:spcPts val="187"/>
              </a:spcBef>
              <a:spcAft>
                <a:spcPts val="0"/>
              </a:spcAft>
              <a:buClr>
                <a:srgbClr val="888888"/>
              </a:buClr>
              <a:buSzPts val="933"/>
              <a:buNone/>
              <a:defRPr sz="933">
                <a:solidFill>
                  <a:srgbClr val="888888"/>
                </a:solidFill>
              </a:defRPr>
            </a:lvl7pPr>
            <a:lvl8pPr marL="3657600" lvl="7" indent="-228600" algn="l">
              <a:spcBef>
                <a:spcPts val="187"/>
              </a:spcBef>
              <a:spcAft>
                <a:spcPts val="0"/>
              </a:spcAft>
              <a:buClr>
                <a:srgbClr val="888888"/>
              </a:buClr>
              <a:buSzPts val="933"/>
              <a:buNone/>
              <a:defRPr sz="933">
                <a:solidFill>
                  <a:srgbClr val="888888"/>
                </a:solidFill>
              </a:defRPr>
            </a:lvl8pPr>
            <a:lvl9pPr marL="4114800" lvl="8" indent="-228600" algn="l">
              <a:spcBef>
                <a:spcPts val="187"/>
              </a:spcBef>
              <a:spcAft>
                <a:spcPts val="0"/>
              </a:spcAft>
              <a:buClr>
                <a:srgbClr val="888888"/>
              </a:buClr>
              <a:buSzPts val="933"/>
              <a:buNone/>
              <a:defRPr sz="933">
                <a:solidFill>
                  <a:srgbClr val="888888"/>
                </a:solidFill>
              </a:defRPr>
            </a:lvl9pPr>
          </a:lstStyle>
          <a:p>
            <a:endParaRPr/>
          </a:p>
        </p:txBody>
      </p:sp>
      <p:sp>
        <p:nvSpPr>
          <p:cNvPr id="109" name="Google Shape;109;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3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3"/>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15" name="Google Shape;115;p33"/>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116" name="Google Shape;116;p3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3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4"/>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122" name="Google Shape;122;p34"/>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123" name="Google Shape;123;p34"/>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124" name="Google Shape;124;p34"/>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125" name="Google Shape;125;p3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3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6"/>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364045" algn="l">
              <a:spcBef>
                <a:spcPts val="427"/>
              </a:spcBef>
              <a:spcAft>
                <a:spcPts val="0"/>
              </a:spcAft>
              <a:buClr>
                <a:schemeClr val="dk1"/>
              </a:buClr>
              <a:buSzPts val="2133"/>
              <a:buChar char="•"/>
              <a:defRPr sz="2133"/>
            </a:lvl1pPr>
            <a:lvl2pPr marL="914400" lvl="1" indent="-347154" algn="l">
              <a:spcBef>
                <a:spcPts val="373"/>
              </a:spcBef>
              <a:spcAft>
                <a:spcPts val="0"/>
              </a:spcAft>
              <a:buClr>
                <a:schemeClr val="dk1"/>
              </a:buClr>
              <a:buSzPts val="1867"/>
              <a:buChar char="–"/>
              <a:defRPr sz="1867"/>
            </a:lvl2pPr>
            <a:lvl3pPr marL="1371600" lvl="2" indent="-330200" algn="l">
              <a:spcBef>
                <a:spcPts val="320"/>
              </a:spcBef>
              <a:spcAft>
                <a:spcPts val="0"/>
              </a:spcAft>
              <a:buClr>
                <a:schemeClr val="dk1"/>
              </a:buClr>
              <a:buSzPts val="1600"/>
              <a:buChar char="•"/>
              <a:defRPr sz="1600"/>
            </a:lvl3pPr>
            <a:lvl4pPr marL="1828800" lvl="3" indent="-313245" algn="l">
              <a:spcBef>
                <a:spcPts val="267"/>
              </a:spcBef>
              <a:spcAft>
                <a:spcPts val="0"/>
              </a:spcAft>
              <a:buClr>
                <a:schemeClr val="dk1"/>
              </a:buClr>
              <a:buSzPts val="1333"/>
              <a:buChar char="–"/>
              <a:defRPr sz="1333"/>
            </a:lvl4pPr>
            <a:lvl5pPr marL="2286000" lvl="4" indent="-313245" algn="l">
              <a:spcBef>
                <a:spcPts val="267"/>
              </a:spcBef>
              <a:spcAft>
                <a:spcPts val="0"/>
              </a:spcAft>
              <a:buClr>
                <a:schemeClr val="dk1"/>
              </a:buClr>
              <a:buSzPts val="1333"/>
              <a:buChar char="»"/>
              <a:defRPr sz="1333"/>
            </a:lvl5pPr>
            <a:lvl6pPr marL="2743200" lvl="5" indent="-313245" algn="l">
              <a:spcBef>
                <a:spcPts val="267"/>
              </a:spcBef>
              <a:spcAft>
                <a:spcPts val="0"/>
              </a:spcAft>
              <a:buClr>
                <a:schemeClr val="dk1"/>
              </a:buClr>
              <a:buSzPts val="1333"/>
              <a:buChar char="•"/>
              <a:defRPr sz="1333"/>
            </a:lvl6pPr>
            <a:lvl7pPr marL="3200400" lvl="6" indent="-313245" algn="l">
              <a:spcBef>
                <a:spcPts val="267"/>
              </a:spcBef>
              <a:spcAft>
                <a:spcPts val="0"/>
              </a:spcAft>
              <a:buClr>
                <a:schemeClr val="dk1"/>
              </a:buClr>
              <a:buSzPts val="1333"/>
              <a:buChar char="•"/>
              <a:defRPr sz="1333"/>
            </a:lvl7pPr>
            <a:lvl8pPr marL="3657600" lvl="7" indent="-313245" algn="l">
              <a:spcBef>
                <a:spcPts val="267"/>
              </a:spcBef>
              <a:spcAft>
                <a:spcPts val="0"/>
              </a:spcAft>
              <a:buClr>
                <a:schemeClr val="dk1"/>
              </a:buClr>
              <a:buSzPts val="1333"/>
              <a:buChar char="•"/>
              <a:defRPr sz="1333"/>
            </a:lvl8pPr>
            <a:lvl9pPr marL="4114800" lvl="8" indent="-313245" algn="l">
              <a:spcBef>
                <a:spcPts val="267"/>
              </a:spcBef>
              <a:spcAft>
                <a:spcPts val="0"/>
              </a:spcAft>
              <a:buClr>
                <a:schemeClr val="dk1"/>
              </a:buClr>
              <a:buSzPts val="1333"/>
              <a:buChar char="•"/>
              <a:defRPr sz="1333"/>
            </a:lvl9pPr>
          </a:lstStyle>
          <a:p>
            <a:endParaRPr/>
          </a:p>
        </p:txBody>
      </p:sp>
      <p:sp>
        <p:nvSpPr>
          <p:cNvPr id="136" name="Google Shape;136;p36"/>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137" name="Google Shape;137;p3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37"/>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37"/>
          <p:cNvSpPr>
            <a:spLocks noGrp="1"/>
          </p:cNvSpPr>
          <p:nvPr>
            <p:ph type="pic" idx="2"/>
          </p:nvPr>
        </p:nvSpPr>
        <p:spPr>
          <a:xfrm>
            <a:off x="1194859" y="408517"/>
            <a:ext cx="3657600" cy="2743200"/>
          </a:xfrm>
          <a:prstGeom prst="rect">
            <a:avLst/>
          </a:prstGeom>
          <a:noFill/>
          <a:ln>
            <a:noFill/>
          </a:ln>
        </p:spPr>
      </p:sp>
      <p:sp>
        <p:nvSpPr>
          <p:cNvPr id="143" name="Google Shape;143;p37"/>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144" name="Google Shape;144;p3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3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8"/>
          <p:cNvSpPr txBox="1">
            <a:spLocks noGrp="1"/>
          </p:cNvSpPr>
          <p:nvPr>
            <p:ph type="body" idx="1"/>
          </p:nvPr>
        </p:nvSpPr>
        <p:spPr>
          <a:xfrm rot="5400000">
            <a:off x="1539346" y="-167746"/>
            <a:ext cx="3017309" cy="548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3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9"/>
          <p:cNvSpPr txBox="1">
            <a:spLocks noGrp="1"/>
          </p:cNvSpPr>
          <p:nvPr>
            <p:ph type="title"/>
          </p:nvPr>
        </p:nvSpPr>
        <p:spPr>
          <a:xfrm rot="5400000">
            <a:off x="3154892" y="1447800"/>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9"/>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3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33533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48869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20203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2311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43563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90129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526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2486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56334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82494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4212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8"/>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364045" algn="l" rtl="0">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7" name="Google Shape;87;p1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8/30/2024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524694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mucf.se/publikationer/fokus-21-vilja-att-forandr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mucf.se/publikationer/goda-levnadsvillkor-manga-men-inte-alla" TargetMode="External"/><Relationship Id="rId5" Type="http://schemas.openxmlformats.org/officeDocument/2006/relationships/hyperlink" Target="https://www.mucf.se/sites/default/files/2019/11/fokus-19-det-vore-ju-roligt-om-de-fragade-nan-gang.pdf"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www.folkbildningsradet.se/globalassets/rapporter/2021/ett-engagerande-mikrokosmos-2021-webb.pdf?epieditmode=tru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sverigesfolkhogskolor.se/for-personal-pa-folkhogskola/metodbanken-jag-vi-varlden/"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514D"/>
        </a:solidFill>
        <a:effectLst/>
      </p:bgPr>
    </p:bg>
    <p:spTree>
      <p:nvGrpSpPr>
        <p:cNvPr id="1" name="Shape 163"/>
        <p:cNvGrpSpPr/>
        <p:nvPr/>
      </p:nvGrpSpPr>
      <p:grpSpPr>
        <a:xfrm>
          <a:off x="0" y="0"/>
          <a:ext cx="0" cy="0"/>
          <a:chOff x="0" y="0"/>
          <a:chExt cx="0" cy="0"/>
        </a:xfrm>
      </p:grpSpPr>
      <p:pic>
        <p:nvPicPr>
          <p:cNvPr id="164" name="Google Shape;164;p1"/>
          <p:cNvPicPr preferRelativeResize="0"/>
          <p:nvPr/>
        </p:nvPicPr>
        <p:blipFill rotWithShape="1">
          <a:blip r:embed="rId3">
            <a:alphaModFix/>
          </a:blip>
          <a:srcRect/>
          <a:stretch/>
        </p:blipFill>
        <p:spPr>
          <a:xfrm>
            <a:off x="3540488" y="187471"/>
            <a:ext cx="5114334" cy="4968348"/>
          </a:xfrm>
          <a:prstGeom prst="rect">
            <a:avLst/>
          </a:prstGeom>
          <a:noFill/>
          <a:ln>
            <a:noFill/>
          </a:ln>
        </p:spPr>
      </p:pic>
      <p:pic>
        <p:nvPicPr>
          <p:cNvPr id="165" name="Google Shape;165;p1"/>
          <p:cNvPicPr preferRelativeResize="0"/>
          <p:nvPr/>
        </p:nvPicPr>
        <p:blipFill rotWithShape="1">
          <a:blip r:embed="rId4">
            <a:alphaModFix/>
          </a:blip>
          <a:srcRect/>
          <a:stretch/>
        </p:blipFill>
        <p:spPr>
          <a:xfrm>
            <a:off x="4320485" y="5845803"/>
            <a:ext cx="3819972" cy="439243"/>
          </a:xfrm>
          <a:prstGeom prst="rect">
            <a:avLst/>
          </a:prstGeom>
          <a:noFill/>
          <a:ln>
            <a:noFill/>
          </a:ln>
        </p:spPr>
      </p:pic>
      <p:pic>
        <p:nvPicPr>
          <p:cNvPr id="166" name="Google Shape;166;p1"/>
          <p:cNvPicPr preferRelativeResize="0"/>
          <p:nvPr/>
        </p:nvPicPr>
        <p:blipFill rotWithShape="1">
          <a:blip r:embed="rId5">
            <a:alphaModFix/>
          </a:blip>
          <a:srcRect/>
          <a:stretch/>
        </p:blipFill>
        <p:spPr>
          <a:xfrm>
            <a:off x="8856432" y="4454156"/>
            <a:ext cx="1948046" cy="2022710"/>
          </a:xfrm>
          <a:prstGeom prst="rect">
            <a:avLst/>
          </a:prstGeom>
          <a:noFill/>
          <a:ln>
            <a:noFill/>
          </a:ln>
        </p:spPr>
      </p:pic>
      <p:pic>
        <p:nvPicPr>
          <p:cNvPr id="167" name="Google Shape;167;p1"/>
          <p:cNvPicPr preferRelativeResize="0"/>
          <p:nvPr/>
        </p:nvPicPr>
        <p:blipFill rotWithShape="1">
          <a:blip r:embed="rId6">
            <a:alphaModFix/>
          </a:blip>
          <a:srcRect/>
          <a:stretch/>
        </p:blipFill>
        <p:spPr>
          <a:xfrm>
            <a:off x="578760" y="5701245"/>
            <a:ext cx="2811746" cy="6782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2514D"/>
        </a:solidFill>
        <a:effectLst/>
      </p:bgPr>
    </p:bg>
    <p:spTree>
      <p:nvGrpSpPr>
        <p:cNvPr id="1" name="Shape 302"/>
        <p:cNvGrpSpPr/>
        <p:nvPr/>
      </p:nvGrpSpPr>
      <p:grpSpPr>
        <a:xfrm>
          <a:off x="0" y="0"/>
          <a:ext cx="0" cy="0"/>
          <a:chOff x="0" y="0"/>
          <a:chExt cx="0" cy="0"/>
        </a:xfrm>
      </p:grpSpPr>
      <p:pic>
        <p:nvPicPr>
          <p:cNvPr id="303" name="Google Shape;303;p10"/>
          <p:cNvPicPr preferRelativeResize="0"/>
          <p:nvPr/>
        </p:nvPicPr>
        <p:blipFill rotWithShape="1">
          <a:blip r:embed="rId3">
            <a:alphaModFix/>
          </a:blip>
          <a:srcRect/>
          <a:stretch/>
        </p:blipFill>
        <p:spPr>
          <a:xfrm rot="10800000" flipH="1">
            <a:off x="-4652534" y="-2328793"/>
            <a:ext cx="7903535" cy="7903535"/>
          </a:xfrm>
          <a:prstGeom prst="rect">
            <a:avLst/>
          </a:prstGeom>
          <a:noFill/>
          <a:ln>
            <a:noFill/>
          </a:ln>
        </p:spPr>
      </p:pic>
      <p:pic>
        <p:nvPicPr>
          <p:cNvPr id="304" name="Google Shape;304;p10"/>
          <p:cNvPicPr preferRelativeResize="0"/>
          <p:nvPr/>
        </p:nvPicPr>
        <p:blipFill rotWithShape="1">
          <a:blip r:embed="rId3">
            <a:alphaModFix/>
          </a:blip>
          <a:srcRect/>
          <a:stretch/>
        </p:blipFill>
        <p:spPr>
          <a:xfrm flipH="1">
            <a:off x="8583174" y="2145742"/>
            <a:ext cx="6858000" cy="6858000"/>
          </a:xfrm>
          <a:prstGeom prst="rect">
            <a:avLst/>
          </a:prstGeom>
          <a:noFill/>
          <a:ln>
            <a:noFill/>
          </a:ln>
        </p:spPr>
      </p:pic>
      <p:sp>
        <p:nvSpPr>
          <p:cNvPr id="305" name="Google Shape;305;p10"/>
          <p:cNvSpPr txBox="1"/>
          <p:nvPr/>
        </p:nvSpPr>
        <p:spPr>
          <a:xfrm>
            <a:off x="2384359" y="1711521"/>
            <a:ext cx="7220083" cy="3208122"/>
          </a:xfrm>
          <a:prstGeom prst="rect">
            <a:avLst/>
          </a:prstGeom>
          <a:noFill/>
          <a:ln>
            <a:noFill/>
          </a:ln>
        </p:spPr>
        <p:txBody>
          <a:bodyPr spcFirstLastPara="1" wrap="square" lIns="0" tIns="0" rIns="0" bIns="0" anchor="t" anchorCtr="0">
            <a:spAutoFit/>
          </a:bodyPr>
          <a:lstStyle/>
          <a:p>
            <a:pPr marL="0" marR="0" lvl="0" indent="0" algn="l" rtl="0">
              <a:lnSpc>
                <a:spcPct val="233333"/>
              </a:lnSpc>
              <a:spcBef>
                <a:spcPts val="0"/>
              </a:spcBef>
              <a:spcAft>
                <a:spcPts val="0"/>
              </a:spcAft>
              <a:buNone/>
            </a:pPr>
            <a:endParaRPr sz="1200">
              <a:solidFill>
                <a:srgbClr val="000000"/>
              </a:solidFill>
              <a:latin typeface="Calibri"/>
              <a:ea typeface="Calibri"/>
              <a:cs typeface="Calibri"/>
              <a:sym typeface="Calibri"/>
            </a:endParaRPr>
          </a:p>
          <a:p>
            <a:pPr marL="0" marR="0" lvl="0" indent="0" algn="l" rtl="0">
              <a:lnSpc>
                <a:spcPct val="233333"/>
              </a:lnSpc>
              <a:spcBef>
                <a:spcPts val="0"/>
              </a:spcBef>
              <a:spcAft>
                <a:spcPts val="0"/>
              </a:spcAft>
              <a:buNone/>
            </a:pPr>
            <a:endParaRPr sz="1200">
              <a:solidFill>
                <a:srgbClr val="000000"/>
              </a:solidFill>
              <a:latin typeface="Calibri"/>
              <a:ea typeface="Calibri"/>
              <a:cs typeface="Calibri"/>
              <a:sym typeface="Calibri"/>
            </a:endParaRPr>
          </a:p>
          <a:p>
            <a:pPr marL="215911" marR="0" lvl="1" indent="0" algn="l" rtl="0">
              <a:lnSpc>
                <a:spcPct val="120017"/>
              </a:lnSpc>
              <a:spcBef>
                <a:spcPts val="0"/>
              </a:spcBef>
              <a:spcAft>
                <a:spcPts val="0"/>
              </a:spcAft>
              <a:buNone/>
            </a:pPr>
            <a:endParaRPr sz="2333" b="1" i="0" u="none" strike="noStrike" cap="none">
              <a:solidFill>
                <a:srgbClr val="EAF3E9"/>
              </a:solidFill>
              <a:latin typeface="Open Sans"/>
              <a:ea typeface="Open Sans"/>
              <a:cs typeface="Open Sans"/>
              <a:sym typeface="Open Sans"/>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p:txBody>
      </p:sp>
      <p:sp>
        <p:nvSpPr>
          <p:cNvPr id="306" name="Google Shape;306;p10" descr="Metodbank | Resultatbolaget"/>
          <p:cNvSpPr/>
          <p:nvPr/>
        </p:nvSpPr>
        <p:spPr>
          <a:xfrm>
            <a:off x="5994400" y="3327400"/>
            <a:ext cx="203200" cy="203200"/>
          </a:xfrm>
          <a:prstGeom prst="rect">
            <a:avLst/>
          </a:prstGeom>
          <a:no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07" name="Google Shape;307;p10"/>
          <p:cNvSpPr txBox="1"/>
          <p:nvPr/>
        </p:nvSpPr>
        <p:spPr>
          <a:xfrm>
            <a:off x="4581030" y="1143802"/>
            <a:ext cx="10046824"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a:solidFill>
                  <a:schemeClr val="lt1"/>
                </a:solidFill>
                <a:latin typeface="Open Sans Light"/>
                <a:ea typeface="Open Sans Light"/>
                <a:cs typeface="Open Sans Light"/>
                <a:sym typeface="Open Sans Light"/>
              </a:rPr>
              <a:t>Workshop</a:t>
            </a:r>
            <a:endParaRPr sz="4500" b="1">
              <a:solidFill>
                <a:schemeClr val="lt1"/>
              </a:solidFill>
              <a:latin typeface="Calibri"/>
              <a:ea typeface="Calibri"/>
              <a:cs typeface="Calibri"/>
              <a:sym typeface="Calibri"/>
            </a:endParaRPr>
          </a:p>
        </p:txBody>
      </p:sp>
      <p:sp>
        <p:nvSpPr>
          <p:cNvPr id="308" name="Google Shape;308;p10"/>
          <p:cNvSpPr txBox="1"/>
          <p:nvPr/>
        </p:nvSpPr>
        <p:spPr>
          <a:xfrm>
            <a:off x="2927397" y="2552626"/>
            <a:ext cx="10046824"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Open Sans Light"/>
                <a:ea typeface="Open Sans Light"/>
                <a:cs typeface="Open Sans Light"/>
                <a:sym typeface="Open Sans Light"/>
              </a:rPr>
              <a:t>Tre övningar</a:t>
            </a:r>
            <a:endParaRPr/>
          </a:p>
          <a:p>
            <a:pPr marL="0" marR="0" lvl="0" indent="0" algn="l" rtl="0">
              <a:spcBef>
                <a:spcPts val="0"/>
              </a:spcBef>
              <a:spcAft>
                <a:spcPts val="0"/>
              </a:spcAft>
              <a:buNone/>
            </a:pPr>
            <a:endParaRPr sz="2400" b="1">
              <a:solidFill>
                <a:schemeClr val="lt1"/>
              </a:solidFill>
              <a:latin typeface="Open Sans Light"/>
              <a:ea typeface="Open Sans Light"/>
              <a:cs typeface="Open Sans Light"/>
              <a:sym typeface="Open Sans Light"/>
            </a:endParaRPr>
          </a:p>
          <a:p>
            <a:pPr marL="0" marR="0" lvl="0" indent="0" algn="l" rtl="0">
              <a:spcBef>
                <a:spcPts val="0"/>
              </a:spcBef>
              <a:spcAft>
                <a:spcPts val="0"/>
              </a:spcAft>
              <a:buNone/>
            </a:pPr>
            <a:r>
              <a:rPr lang="en-US" sz="2400" b="1">
                <a:solidFill>
                  <a:schemeClr val="lt1"/>
                </a:solidFill>
                <a:latin typeface="Open Sans Light"/>
                <a:ea typeface="Open Sans Light"/>
                <a:cs typeface="Open Sans Light"/>
                <a:sym typeface="Open Sans Light"/>
              </a:rPr>
              <a:t>1. Berättande</a:t>
            </a:r>
            <a:endParaRPr/>
          </a:p>
          <a:p>
            <a:pPr marL="0" marR="0" lvl="0" indent="0" algn="l" rtl="0">
              <a:spcBef>
                <a:spcPts val="0"/>
              </a:spcBef>
              <a:spcAft>
                <a:spcPts val="0"/>
              </a:spcAft>
              <a:buNone/>
            </a:pPr>
            <a:endParaRPr sz="2400" b="1">
              <a:solidFill>
                <a:schemeClr val="lt1"/>
              </a:solidFill>
              <a:latin typeface="Open Sans Light"/>
              <a:ea typeface="Open Sans Light"/>
              <a:cs typeface="Open Sans Light"/>
              <a:sym typeface="Open Sans Light"/>
            </a:endParaRPr>
          </a:p>
          <a:p>
            <a:pPr marL="0" marR="0" lvl="0" indent="0" algn="l" rtl="0">
              <a:spcBef>
                <a:spcPts val="0"/>
              </a:spcBef>
              <a:spcAft>
                <a:spcPts val="0"/>
              </a:spcAft>
              <a:buNone/>
            </a:pPr>
            <a:r>
              <a:rPr lang="en-US" sz="2400" b="1">
                <a:solidFill>
                  <a:schemeClr val="lt1"/>
                </a:solidFill>
                <a:latin typeface="Open Sans Light"/>
                <a:ea typeface="Open Sans Light"/>
                <a:cs typeface="Open Sans Light"/>
                <a:sym typeface="Open Sans Light"/>
              </a:rPr>
              <a:t>2. Globala målen</a:t>
            </a:r>
            <a:endParaRPr/>
          </a:p>
          <a:p>
            <a:pPr marL="0" marR="0" lvl="0" indent="0" algn="l" rtl="0">
              <a:spcBef>
                <a:spcPts val="0"/>
              </a:spcBef>
              <a:spcAft>
                <a:spcPts val="0"/>
              </a:spcAft>
              <a:buNone/>
            </a:pPr>
            <a:endParaRPr sz="2400" b="1">
              <a:solidFill>
                <a:schemeClr val="lt1"/>
              </a:solidFill>
              <a:latin typeface="Open Sans Light"/>
              <a:ea typeface="Open Sans Light"/>
              <a:cs typeface="Open Sans Light"/>
              <a:sym typeface="Open Sans Light"/>
            </a:endParaRPr>
          </a:p>
          <a:p>
            <a:pPr marL="0" marR="0" lvl="0" indent="0" algn="l" rtl="0">
              <a:spcBef>
                <a:spcPts val="0"/>
              </a:spcBef>
              <a:spcAft>
                <a:spcPts val="0"/>
              </a:spcAft>
              <a:buNone/>
            </a:pPr>
            <a:r>
              <a:rPr lang="en-US" sz="2400" b="1">
                <a:solidFill>
                  <a:schemeClr val="lt1"/>
                </a:solidFill>
                <a:latin typeface="Open Sans Light"/>
                <a:ea typeface="Open Sans Light"/>
                <a:cs typeface="Open Sans Light"/>
                <a:sym typeface="Open Sans Light"/>
              </a:rPr>
              <a:t>3. Gemensamt förändringsarbete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2514D"/>
        </a:solidFill>
        <a:effectLst/>
      </p:bgPr>
    </p:bg>
    <p:spTree>
      <p:nvGrpSpPr>
        <p:cNvPr id="1" name="Shape 316"/>
        <p:cNvGrpSpPr/>
        <p:nvPr/>
      </p:nvGrpSpPr>
      <p:grpSpPr>
        <a:xfrm>
          <a:off x="0" y="0"/>
          <a:ext cx="0" cy="0"/>
          <a:chOff x="0" y="0"/>
          <a:chExt cx="0" cy="0"/>
        </a:xfrm>
      </p:grpSpPr>
      <p:pic>
        <p:nvPicPr>
          <p:cNvPr id="317" name="Google Shape;317;p11"/>
          <p:cNvPicPr preferRelativeResize="0"/>
          <p:nvPr/>
        </p:nvPicPr>
        <p:blipFill rotWithShape="1">
          <a:blip r:embed="rId3">
            <a:alphaModFix/>
          </a:blip>
          <a:srcRect/>
          <a:stretch/>
        </p:blipFill>
        <p:spPr>
          <a:xfrm rot="10800000" flipH="1">
            <a:off x="-4652534" y="-2328793"/>
            <a:ext cx="7903535" cy="7903535"/>
          </a:xfrm>
          <a:prstGeom prst="rect">
            <a:avLst/>
          </a:prstGeom>
          <a:noFill/>
          <a:ln>
            <a:noFill/>
          </a:ln>
        </p:spPr>
      </p:pic>
      <p:pic>
        <p:nvPicPr>
          <p:cNvPr id="318" name="Google Shape;318;p11"/>
          <p:cNvPicPr preferRelativeResize="0"/>
          <p:nvPr/>
        </p:nvPicPr>
        <p:blipFill rotWithShape="1">
          <a:blip r:embed="rId3">
            <a:alphaModFix/>
          </a:blip>
          <a:srcRect/>
          <a:stretch/>
        </p:blipFill>
        <p:spPr>
          <a:xfrm flipH="1">
            <a:off x="8583174" y="2145742"/>
            <a:ext cx="6858000" cy="6858000"/>
          </a:xfrm>
          <a:prstGeom prst="rect">
            <a:avLst/>
          </a:prstGeom>
          <a:noFill/>
          <a:ln>
            <a:noFill/>
          </a:ln>
        </p:spPr>
      </p:pic>
      <p:sp>
        <p:nvSpPr>
          <p:cNvPr id="319" name="Google Shape;319;p11"/>
          <p:cNvSpPr txBox="1"/>
          <p:nvPr/>
        </p:nvSpPr>
        <p:spPr>
          <a:xfrm>
            <a:off x="2384359" y="1711521"/>
            <a:ext cx="7220083" cy="3208122"/>
          </a:xfrm>
          <a:prstGeom prst="rect">
            <a:avLst/>
          </a:prstGeom>
          <a:noFill/>
          <a:ln>
            <a:noFill/>
          </a:ln>
        </p:spPr>
        <p:txBody>
          <a:bodyPr spcFirstLastPara="1" wrap="square" lIns="0" tIns="0" rIns="0" bIns="0" anchor="t" anchorCtr="0">
            <a:spAutoFit/>
          </a:bodyPr>
          <a:lstStyle/>
          <a:p>
            <a:pPr marL="0" marR="0" lvl="0" indent="0" algn="l" rtl="0">
              <a:lnSpc>
                <a:spcPct val="233333"/>
              </a:lnSpc>
              <a:spcBef>
                <a:spcPts val="0"/>
              </a:spcBef>
              <a:spcAft>
                <a:spcPts val="0"/>
              </a:spcAft>
              <a:buNone/>
            </a:pPr>
            <a:endParaRPr sz="1200">
              <a:solidFill>
                <a:srgbClr val="000000"/>
              </a:solidFill>
              <a:latin typeface="Calibri"/>
              <a:ea typeface="Calibri"/>
              <a:cs typeface="Calibri"/>
              <a:sym typeface="Calibri"/>
            </a:endParaRPr>
          </a:p>
          <a:p>
            <a:pPr marL="0" marR="0" lvl="0" indent="0" algn="l" rtl="0">
              <a:lnSpc>
                <a:spcPct val="233333"/>
              </a:lnSpc>
              <a:spcBef>
                <a:spcPts val="0"/>
              </a:spcBef>
              <a:spcAft>
                <a:spcPts val="0"/>
              </a:spcAft>
              <a:buNone/>
            </a:pPr>
            <a:endParaRPr sz="1200">
              <a:solidFill>
                <a:srgbClr val="000000"/>
              </a:solidFill>
              <a:latin typeface="Calibri"/>
              <a:ea typeface="Calibri"/>
              <a:cs typeface="Calibri"/>
              <a:sym typeface="Calibri"/>
            </a:endParaRPr>
          </a:p>
          <a:p>
            <a:pPr marL="215911" marR="0" lvl="1" indent="0" algn="l" rtl="0">
              <a:lnSpc>
                <a:spcPct val="120017"/>
              </a:lnSpc>
              <a:spcBef>
                <a:spcPts val="0"/>
              </a:spcBef>
              <a:spcAft>
                <a:spcPts val="0"/>
              </a:spcAft>
              <a:buNone/>
            </a:pPr>
            <a:endParaRPr sz="2333" b="1" i="0" u="none" strike="noStrike" cap="none">
              <a:solidFill>
                <a:srgbClr val="EAF3E9"/>
              </a:solidFill>
              <a:latin typeface="Open Sans"/>
              <a:ea typeface="Open Sans"/>
              <a:cs typeface="Open Sans"/>
              <a:sym typeface="Open Sans"/>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p:txBody>
      </p:sp>
      <p:sp>
        <p:nvSpPr>
          <p:cNvPr id="320" name="Google Shape;320;p11" descr="Metodbank | Resultatbolaget"/>
          <p:cNvSpPr/>
          <p:nvPr/>
        </p:nvSpPr>
        <p:spPr>
          <a:xfrm>
            <a:off x="5994400" y="3327400"/>
            <a:ext cx="203200" cy="203200"/>
          </a:xfrm>
          <a:prstGeom prst="rect">
            <a:avLst/>
          </a:prstGeom>
          <a:no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21" name="Google Shape;321;p11"/>
          <p:cNvSpPr txBox="1"/>
          <p:nvPr/>
        </p:nvSpPr>
        <p:spPr>
          <a:xfrm>
            <a:off x="4129618" y="1097864"/>
            <a:ext cx="10046824"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a:solidFill>
                  <a:schemeClr val="lt1"/>
                </a:solidFill>
                <a:latin typeface="Open Sans Light"/>
                <a:ea typeface="Open Sans Light"/>
                <a:cs typeface="Open Sans Light"/>
                <a:sym typeface="Open Sans Light"/>
              </a:rPr>
              <a:t>Del 1. Berättande</a:t>
            </a:r>
            <a:endParaRPr sz="4500" b="1">
              <a:solidFill>
                <a:schemeClr val="lt1"/>
              </a:solidFill>
              <a:latin typeface="Calibri"/>
              <a:ea typeface="Calibri"/>
              <a:cs typeface="Calibri"/>
              <a:sym typeface="Calibri"/>
            </a:endParaRPr>
          </a:p>
        </p:txBody>
      </p:sp>
      <p:sp>
        <p:nvSpPr>
          <p:cNvPr id="322" name="Google Shape;322;p11"/>
          <p:cNvSpPr txBox="1"/>
          <p:nvPr/>
        </p:nvSpPr>
        <p:spPr>
          <a:xfrm>
            <a:off x="1862526" y="2312218"/>
            <a:ext cx="8959803" cy="3416320"/>
          </a:xfrm>
          <a:prstGeom prst="rect">
            <a:avLst/>
          </a:prstGeom>
          <a:noFill/>
          <a:ln>
            <a:noFill/>
          </a:ln>
        </p:spPr>
        <p:txBody>
          <a:bodyPr spcFirstLastPara="1" wrap="square" lIns="91425" tIns="45700" rIns="91425" bIns="45700" anchor="t" anchorCtr="0">
            <a:spAutoFit/>
          </a:bodyPr>
          <a:lstStyle/>
          <a:p>
            <a:pPr marL="342900" marR="0" lvl="0" indent="0" algn="l" rtl="0">
              <a:spcBef>
                <a:spcPts val="0"/>
              </a:spcBef>
              <a:spcAft>
                <a:spcPts val="0"/>
              </a:spcAft>
              <a:buNone/>
            </a:pPr>
            <a:r>
              <a:rPr lang="en-US" sz="2400" b="1">
                <a:solidFill>
                  <a:schemeClr val="lt1"/>
                </a:solidFill>
                <a:latin typeface="Open Sans Light"/>
                <a:ea typeface="Open Sans Light"/>
                <a:cs typeface="Open Sans Light"/>
                <a:sym typeface="Open Sans Light"/>
              </a:rPr>
              <a:t> Intervjua varandra två och två (Breakoutrooms 10 min)</a:t>
            </a:r>
            <a:endParaRPr/>
          </a:p>
          <a:p>
            <a:pPr marL="342900" marR="0" lvl="0" indent="0" algn="l" rtl="0">
              <a:spcBef>
                <a:spcPts val="0"/>
              </a:spcBef>
              <a:spcAft>
                <a:spcPts val="0"/>
              </a:spcAft>
              <a:buNone/>
            </a:pPr>
            <a:endParaRPr sz="2400">
              <a:solidFill>
                <a:schemeClr val="lt1"/>
              </a:solidFill>
              <a:latin typeface="Open Sans Light"/>
              <a:ea typeface="Open Sans Light"/>
              <a:cs typeface="Open Sans Light"/>
              <a:sym typeface="Open Sans Light"/>
            </a:endParaRPr>
          </a:p>
          <a:p>
            <a:pPr marL="342900" marR="0" lvl="0" indent="-152400" algn="l" rtl="0">
              <a:spcBef>
                <a:spcPts val="0"/>
              </a:spcBef>
              <a:spcAft>
                <a:spcPts val="0"/>
              </a:spcAft>
              <a:buClr>
                <a:schemeClr val="lt1"/>
              </a:buClr>
              <a:buSzPts val="2400"/>
              <a:buFont typeface="Arial"/>
              <a:buChar char="•"/>
            </a:pPr>
            <a:r>
              <a:rPr lang="en-US" sz="2400" b="1">
                <a:solidFill>
                  <a:schemeClr val="lt1"/>
                </a:solidFill>
                <a:latin typeface="Open Sans Light"/>
                <a:ea typeface="Open Sans Light"/>
                <a:cs typeface="Open Sans Light"/>
                <a:sym typeface="Open Sans Light"/>
              </a:rPr>
              <a:t>  </a:t>
            </a:r>
            <a:r>
              <a:rPr lang="en-US" sz="2000" b="1">
                <a:solidFill>
                  <a:schemeClr val="lt1"/>
                </a:solidFill>
                <a:latin typeface="Open Sans Light"/>
                <a:ea typeface="Open Sans Light"/>
                <a:cs typeface="Open Sans Light"/>
                <a:sym typeface="Open Sans Light"/>
              </a:rPr>
              <a:t>Berätta om en händelse i ditt liv som har påverkat dig positivt?</a:t>
            </a:r>
            <a:endParaRPr/>
          </a:p>
          <a:p>
            <a:pPr marL="342900" marR="0" lvl="0" indent="0" algn="l" rtl="0">
              <a:spcBef>
                <a:spcPts val="0"/>
              </a:spcBef>
              <a:spcAft>
                <a:spcPts val="0"/>
              </a:spcAft>
              <a:buNone/>
            </a:pPr>
            <a:endParaRPr sz="2000">
              <a:solidFill>
                <a:schemeClr val="lt1"/>
              </a:solidFill>
              <a:latin typeface="Open Sans Light"/>
              <a:ea typeface="Open Sans Light"/>
              <a:cs typeface="Open Sans Light"/>
              <a:sym typeface="Open Sans Light"/>
            </a:endParaRPr>
          </a:p>
          <a:p>
            <a:pPr marL="685800" marR="0" lvl="0" indent="-342900" algn="l" rtl="0">
              <a:spcBef>
                <a:spcPts val="0"/>
              </a:spcBef>
              <a:spcAft>
                <a:spcPts val="0"/>
              </a:spcAft>
              <a:buClr>
                <a:schemeClr val="lt1"/>
              </a:buClr>
              <a:buSzPts val="2000"/>
              <a:buFont typeface="Open Sans Light"/>
              <a:buChar char="-"/>
            </a:pPr>
            <a:r>
              <a:rPr lang="en-US" sz="2000" b="1">
                <a:solidFill>
                  <a:schemeClr val="lt1"/>
                </a:solidFill>
                <a:latin typeface="Open Sans Light"/>
                <a:ea typeface="Open Sans Light"/>
                <a:cs typeface="Open Sans Light"/>
                <a:sym typeface="Open Sans Light"/>
              </a:rPr>
              <a:t>T. ex någon gång du har gjort skillnad eller när någon har gjort skillnad för dig</a:t>
            </a:r>
            <a:endParaRPr/>
          </a:p>
          <a:p>
            <a:pPr marL="685800" marR="0" lvl="0" indent="-215900" algn="l" rtl="0">
              <a:spcBef>
                <a:spcPts val="0"/>
              </a:spcBef>
              <a:spcAft>
                <a:spcPts val="0"/>
              </a:spcAft>
              <a:buClr>
                <a:schemeClr val="dk1"/>
              </a:buClr>
              <a:buSzPts val="2000"/>
              <a:buFont typeface="Calibri"/>
              <a:buNone/>
            </a:pPr>
            <a:endParaRPr sz="2000">
              <a:solidFill>
                <a:schemeClr val="lt1"/>
              </a:solidFill>
              <a:latin typeface="Open Sans Light"/>
              <a:ea typeface="Open Sans Light"/>
              <a:cs typeface="Open Sans Light"/>
              <a:sym typeface="Open Sans Light"/>
            </a:endParaRPr>
          </a:p>
          <a:p>
            <a:pPr marL="342900" marR="0" lvl="0" indent="-127000" algn="l" rtl="0">
              <a:spcBef>
                <a:spcPts val="0"/>
              </a:spcBef>
              <a:spcAft>
                <a:spcPts val="0"/>
              </a:spcAft>
              <a:buClr>
                <a:schemeClr val="lt1"/>
              </a:buClr>
              <a:buSzPts val="2000"/>
              <a:buFont typeface="Arial"/>
              <a:buChar char="•"/>
            </a:pPr>
            <a:r>
              <a:rPr lang="en-US" sz="2000" b="1">
                <a:solidFill>
                  <a:schemeClr val="lt1"/>
                </a:solidFill>
                <a:latin typeface="Open Sans Light"/>
                <a:ea typeface="Open Sans Light"/>
                <a:cs typeface="Open Sans Light"/>
                <a:sym typeface="Open Sans Light"/>
              </a:rPr>
              <a:t> Har du lärt dig något nytt om dig själv och/eller om samhället genom händelsen?</a:t>
            </a:r>
            <a:endParaRPr sz="2000">
              <a:solidFill>
                <a:schemeClr val="lt1"/>
              </a:solidFill>
              <a:latin typeface="Open Sans Light"/>
              <a:ea typeface="Open Sans Light"/>
              <a:cs typeface="Open Sans Light"/>
              <a:sym typeface="Open Sans Light"/>
            </a:endParaRPr>
          </a:p>
          <a:p>
            <a:pPr marL="0" marR="0" lvl="0" indent="0" algn="l" rtl="0">
              <a:spcBef>
                <a:spcPts val="0"/>
              </a:spcBef>
              <a:spcAft>
                <a:spcPts val="0"/>
              </a:spcAft>
              <a:buNone/>
            </a:pPr>
            <a:endParaRPr sz="2400" b="1">
              <a:solidFill>
                <a:schemeClr val="lt1"/>
              </a:solidFill>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D9B7E"/>
        </a:solidFill>
        <a:effectLst/>
      </p:bgPr>
    </p:bg>
    <p:spTree>
      <p:nvGrpSpPr>
        <p:cNvPr id="1" name="Shape 326"/>
        <p:cNvGrpSpPr/>
        <p:nvPr/>
      </p:nvGrpSpPr>
      <p:grpSpPr>
        <a:xfrm>
          <a:off x="0" y="0"/>
          <a:ext cx="0" cy="0"/>
          <a:chOff x="0" y="0"/>
          <a:chExt cx="0" cy="0"/>
        </a:xfrm>
      </p:grpSpPr>
      <p:pic>
        <p:nvPicPr>
          <p:cNvPr id="327" name="Google Shape;327;p12"/>
          <p:cNvPicPr preferRelativeResize="0"/>
          <p:nvPr/>
        </p:nvPicPr>
        <p:blipFill rotWithShape="1">
          <a:blip r:embed="rId3">
            <a:alphaModFix/>
          </a:blip>
          <a:srcRect/>
          <a:stretch/>
        </p:blipFill>
        <p:spPr>
          <a:xfrm rot="-1204823">
            <a:off x="7608541" y="-4216068"/>
            <a:ext cx="5788766" cy="5788766"/>
          </a:xfrm>
          <a:prstGeom prst="rect">
            <a:avLst/>
          </a:prstGeom>
          <a:noFill/>
          <a:ln>
            <a:noFill/>
          </a:ln>
        </p:spPr>
      </p:pic>
      <p:pic>
        <p:nvPicPr>
          <p:cNvPr id="328" name="Google Shape;328;p12"/>
          <p:cNvPicPr preferRelativeResize="0"/>
          <p:nvPr/>
        </p:nvPicPr>
        <p:blipFill rotWithShape="1">
          <a:blip r:embed="rId4">
            <a:alphaModFix/>
          </a:blip>
          <a:srcRect/>
          <a:stretch/>
        </p:blipFill>
        <p:spPr>
          <a:xfrm rot="10800000" flipH="1">
            <a:off x="-3429000" y="-2033710"/>
            <a:ext cx="6858000" cy="6858000"/>
          </a:xfrm>
          <a:prstGeom prst="rect">
            <a:avLst/>
          </a:prstGeom>
          <a:noFill/>
          <a:ln>
            <a:noFill/>
          </a:ln>
        </p:spPr>
      </p:pic>
      <p:pic>
        <p:nvPicPr>
          <p:cNvPr id="329" name="Google Shape;329;p12"/>
          <p:cNvPicPr preferRelativeResize="0"/>
          <p:nvPr/>
        </p:nvPicPr>
        <p:blipFill rotWithShape="1">
          <a:blip r:embed="rId4">
            <a:alphaModFix/>
          </a:blip>
          <a:srcRect/>
          <a:stretch/>
        </p:blipFill>
        <p:spPr>
          <a:xfrm flipH="1">
            <a:off x="9149623" y="1790295"/>
            <a:ext cx="6858000" cy="6858000"/>
          </a:xfrm>
          <a:prstGeom prst="rect">
            <a:avLst/>
          </a:prstGeom>
          <a:noFill/>
          <a:ln>
            <a:noFill/>
          </a:ln>
        </p:spPr>
      </p:pic>
      <p:pic>
        <p:nvPicPr>
          <p:cNvPr id="330" name="Google Shape;330;p12"/>
          <p:cNvPicPr preferRelativeResize="0"/>
          <p:nvPr/>
        </p:nvPicPr>
        <p:blipFill rotWithShape="1">
          <a:blip r:embed="rId3">
            <a:alphaModFix/>
          </a:blip>
          <a:srcRect/>
          <a:stretch/>
        </p:blipFill>
        <p:spPr>
          <a:xfrm rot="10603093">
            <a:off x="-1827066" y="5380243"/>
            <a:ext cx="5788766" cy="5788766"/>
          </a:xfrm>
          <a:prstGeom prst="rect">
            <a:avLst/>
          </a:prstGeom>
          <a:noFill/>
          <a:ln>
            <a:noFill/>
          </a:ln>
        </p:spPr>
      </p:pic>
      <p:grpSp>
        <p:nvGrpSpPr>
          <p:cNvPr id="331" name="Google Shape;331;p12"/>
          <p:cNvGrpSpPr/>
          <p:nvPr/>
        </p:nvGrpSpPr>
        <p:grpSpPr>
          <a:xfrm>
            <a:off x="2034108" y="2855436"/>
            <a:ext cx="8123784" cy="2335679"/>
            <a:chOff x="-1430829" y="-1211522"/>
            <a:chExt cx="16247568" cy="4671359"/>
          </a:xfrm>
        </p:grpSpPr>
        <p:sp>
          <p:nvSpPr>
            <p:cNvPr id="332" name="Google Shape;332;p12"/>
            <p:cNvSpPr txBox="1"/>
            <p:nvPr/>
          </p:nvSpPr>
          <p:spPr>
            <a:xfrm>
              <a:off x="-1430829" y="-1211522"/>
              <a:ext cx="16247568" cy="2122762"/>
            </a:xfrm>
            <a:prstGeom prst="rect">
              <a:avLst/>
            </a:prstGeom>
            <a:noFill/>
            <a:ln>
              <a:noFill/>
            </a:ln>
          </p:spPr>
          <p:txBody>
            <a:bodyPr spcFirstLastPara="1" wrap="square" lIns="0" tIns="0" rIns="0" bIns="0" anchor="t" anchorCtr="0">
              <a:spAutoFit/>
            </a:bodyPr>
            <a:lstStyle/>
            <a:p>
              <a:pPr marL="0" marR="0" lvl="0" indent="0" algn="ctr" rtl="0">
                <a:lnSpc>
                  <a:spcPct val="79992"/>
                </a:lnSpc>
                <a:spcBef>
                  <a:spcPts val="0"/>
                </a:spcBef>
                <a:spcAft>
                  <a:spcPts val="0"/>
                </a:spcAft>
                <a:buNone/>
              </a:pPr>
              <a:r>
                <a:rPr lang="en-US" sz="10001" b="1">
                  <a:solidFill>
                    <a:srgbClr val="050708"/>
                  </a:solidFill>
                  <a:latin typeface="Open Sans"/>
                  <a:ea typeface="Open Sans"/>
                  <a:cs typeface="Open Sans"/>
                  <a:sym typeface="Open Sans"/>
                </a:rPr>
                <a:t>PAUS</a:t>
              </a:r>
              <a:endParaRPr/>
            </a:p>
          </p:txBody>
        </p:sp>
        <p:sp>
          <p:nvSpPr>
            <p:cNvPr id="333" name="Google Shape;333;p12"/>
            <p:cNvSpPr txBox="1"/>
            <p:nvPr/>
          </p:nvSpPr>
          <p:spPr>
            <a:xfrm>
              <a:off x="1" y="2839923"/>
              <a:ext cx="14816738" cy="619914"/>
            </a:xfrm>
            <a:prstGeom prst="rect">
              <a:avLst/>
            </a:prstGeom>
            <a:noFill/>
            <a:ln>
              <a:noFill/>
            </a:ln>
          </p:spPr>
          <p:txBody>
            <a:bodyPr spcFirstLastPara="1" wrap="square" lIns="0" tIns="0" rIns="0" bIns="0" anchor="t" anchorCtr="0">
              <a:spAutoFit/>
            </a:bodyPr>
            <a:lstStyle/>
            <a:p>
              <a:pPr marL="0" marR="0" lvl="0" indent="0" algn="ctr" rtl="0">
                <a:lnSpc>
                  <a:spcPct val="233333"/>
                </a:lnSpc>
                <a:spcBef>
                  <a:spcPts val="0"/>
                </a:spcBef>
                <a:spcAft>
                  <a:spcPts val="0"/>
                </a:spcAft>
                <a:buNone/>
              </a:pPr>
              <a:endParaRPr sz="1200">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2514D"/>
        </a:solidFill>
        <a:effectLst/>
      </p:bgPr>
    </p:bg>
    <p:spTree>
      <p:nvGrpSpPr>
        <p:cNvPr id="1" name="Shape 341"/>
        <p:cNvGrpSpPr/>
        <p:nvPr/>
      </p:nvGrpSpPr>
      <p:grpSpPr>
        <a:xfrm>
          <a:off x="0" y="0"/>
          <a:ext cx="0" cy="0"/>
          <a:chOff x="0" y="0"/>
          <a:chExt cx="0" cy="0"/>
        </a:xfrm>
      </p:grpSpPr>
      <p:pic>
        <p:nvPicPr>
          <p:cNvPr id="342" name="Google Shape;342;p13"/>
          <p:cNvPicPr preferRelativeResize="0"/>
          <p:nvPr/>
        </p:nvPicPr>
        <p:blipFill rotWithShape="1">
          <a:blip r:embed="rId3">
            <a:alphaModFix/>
          </a:blip>
          <a:srcRect/>
          <a:stretch/>
        </p:blipFill>
        <p:spPr>
          <a:xfrm rot="10800000" flipH="1">
            <a:off x="-4652534" y="-2328793"/>
            <a:ext cx="7903535" cy="7903535"/>
          </a:xfrm>
          <a:prstGeom prst="rect">
            <a:avLst/>
          </a:prstGeom>
          <a:noFill/>
          <a:ln>
            <a:noFill/>
          </a:ln>
        </p:spPr>
      </p:pic>
      <p:pic>
        <p:nvPicPr>
          <p:cNvPr id="343" name="Google Shape;343;p13"/>
          <p:cNvPicPr preferRelativeResize="0"/>
          <p:nvPr/>
        </p:nvPicPr>
        <p:blipFill rotWithShape="1">
          <a:blip r:embed="rId3">
            <a:alphaModFix/>
          </a:blip>
          <a:srcRect/>
          <a:stretch/>
        </p:blipFill>
        <p:spPr>
          <a:xfrm flipH="1">
            <a:off x="8583174" y="2145742"/>
            <a:ext cx="6858000" cy="6858000"/>
          </a:xfrm>
          <a:prstGeom prst="rect">
            <a:avLst/>
          </a:prstGeom>
          <a:noFill/>
          <a:ln>
            <a:noFill/>
          </a:ln>
        </p:spPr>
      </p:pic>
      <p:sp>
        <p:nvSpPr>
          <p:cNvPr id="344" name="Google Shape;344;p13"/>
          <p:cNvSpPr txBox="1"/>
          <p:nvPr/>
        </p:nvSpPr>
        <p:spPr>
          <a:xfrm>
            <a:off x="2384359" y="1711521"/>
            <a:ext cx="7220083" cy="3208122"/>
          </a:xfrm>
          <a:prstGeom prst="rect">
            <a:avLst/>
          </a:prstGeom>
          <a:noFill/>
          <a:ln>
            <a:noFill/>
          </a:ln>
        </p:spPr>
        <p:txBody>
          <a:bodyPr spcFirstLastPara="1" wrap="square" lIns="0" tIns="0" rIns="0" bIns="0" anchor="t" anchorCtr="0">
            <a:spAutoFit/>
          </a:bodyPr>
          <a:lstStyle/>
          <a:p>
            <a:pPr marL="0" marR="0" lvl="0" indent="0" algn="l" rtl="0">
              <a:lnSpc>
                <a:spcPct val="233333"/>
              </a:lnSpc>
              <a:spcBef>
                <a:spcPts val="0"/>
              </a:spcBef>
              <a:spcAft>
                <a:spcPts val="0"/>
              </a:spcAft>
              <a:buNone/>
            </a:pPr>
            <a:endParaRPr sz="1200">
              <a:solidFill>
                <a:srgbClr val="000000"/>
              </a:solidFill>
              <a:latin typeface="Calibri"/>
              <a:ea typeface="Calibri"/>
              <a:cs typeface="Calibri"/>
              <a:sym typeface="Calibri"/>
            </a:endParaRPr>
          </a:p>
          <a:p>
            <a:pPr marL="0" marR="0" lvl="0" indent="0" algn="l" rtl="0">
              <a:lnSpc>
                <a:spcPct val="233333"/>
              </a:lnSpc>
              <a:spcBef>
                <a:spcPts val="0"/>
              </a:spcBef>
              <a:spcAft>
                <a:spcPts val="0"/>
              </a:spcAft>
              <a:buNone/>
            </a:pPr>
            <a:endParaRPr sz="1200">
              <a:solidFill>
                <a:srgbClr val="000000"/>
              </a:solidFill>
              <a:latin typeface="Calibri"/>
              <a:ea typeface="Calibri"/>
              <a:cs typeface="Calibri"/>
              <a:sym typeface="Calibri"/>
            </a:endParaRPr>
          </a:p>
          <a:p>
            <a:pPr marL="215911" marR="0" lvl="1" indent="0" algn="l" rtl="0">
              <a:lnSpc>
                <a:spcPct val="120017"/>
              </a:lnSpc>
              <a:spcBef>
                <a:spcPts val="0"/>
              </a:spcBef>
              <a:spcAft>
                <a:spcPts val="0"/>
              </a:spcAft>
              <a:buNone/>
            </a:pPr>
            <a:endParaRPr sz="2333" b="1" i="0" u="none" strike="noStrike" cap="none">
              <a:solidFill>
                <a:srgbClr val="EAF3E9"/>
              </a:solidFill>
              <a:latin typeface="Open Sans"/>
              <a:ea typeface="Open Sans"/>
              <a:cs typeface="Open Sans"/>
              <a:sym typeface="Open Sans"/>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p:txBody>
      </p:sp>
      <p:sp>
        <p:nvSpPr>
          <p:cNvPr id="345" name="Google Shape;345;p13" descr="Metodbank | Resultatbolaget"/>
          <p:cNvSpPr/>
          <p:nvPr/>
        </p:nvSpPr>
        <p:spPr>
          <a:xfrm>
            <a:off x="5994400" y="3327400"/>
            <a:ext cx="203200" cy="203200"/>
          </a:xfrm>
          <a:prstGeom prst="rect">
            <a:avLst/>
          </a:prstGeom>
          <a:no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46" name="Google Shape;346;p13"/>
          <p:cNvSpPr txBox="1"/>
          <p:nvPr/>
        </p:nvSpPr>
        <p:spPr>
          <a:xfrm>
            <a:off x="3559762" y="1245736"/>
            <a:ext cx="10046824"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a:solidFill>
                  <a:schemeClr val="lt1"/>
                </a:solidFill>
                <a:latin typeface="Open Sans Light"/>
                <a:ea typeface="Open Sans Light"/>
                <a:cs typeface="Open Sans Light"/>
                <a:sym typeface="Open Sans Light"/>
              </a:rPr>
              <a:t>Del 2. Globala målen</a:t>
            </a:r>
            <a:endParaRPr sz="4500" b="1">
              <a:solidFill>
                <a:schemeClr val="lt1"/>
              </a:solidFill>
              <a:latin typeface="Calibri"/>
              <a:ea typeface="Calibri"/>
              <a:cs typeface="Calibri"/>
              <a:sym typeface="Calibri"/>
            </a:endParaRPr>
          </a:p>
        </p:txBody>
      </p:sp>
      <p:sp>
        <p:nvSpPr>
          <p:cNvPr id="347" name="Google Shape;347;p13"/>
          <p:cNvSpPr txBox="1"/>
          <p:nvPr/>
        </p:nvSpPr>
        <p:spPr>
          <a:xfrm>
            <a:off x="1862526" y="2312218"/>
            <a:ext cx="8959803" cy="3847207"/>
          </a:xfrm>
          <a:prstGeom prst="rect">
            <a:avLst/>
          </a:prstGeom>
          <a:noFill/>
          <a:ln>
            <a:noFill/>
          </a:ln>
        </p:spPr>
        <p:txBody>
          <a:bodyPr spcFirstLastPara="1" wrap="square" lIns="91425" tIns="45700" rIns="91425" bIns="45700" anchor="t" anchorCtr="0">
            <a:spAutoFit/>
          </a:bodyPr>
          <a:lstStyle/>
          <a:p>
            <a:pPr marL="342900" marR="0" lvl="0" indent="0" algn="l" rtl="0">
              <a:spcBef>
                <a:spcPts val="0"/>
              </a:spcBef>
              <a:spcAft>
                <a:spcPts val="0"/>
              </a:spcAft>
              <a:buNone/>
            </a:pPr>
            <a:r>
              <a:rPr lang="en-US" sz="2000" b="1">
                <a:solidFill>
                  <a:schemeClr val="lt1"/>
                </a:solidFill>
                <a:latin typeface="Open Sans Light"/>
                <a:ea typeface="Open Sans Light"/>
                <a:cs typeface="Open Sans Light"/>
                <a:sym typeface="Open Sans Light"/>
              </a:rPr>
              <a:t>Välj Globala mål</a:t>
            </a:r>
            <a:endParaRPr/>
          </a:p>
          <a:p>
            <a:pPr marL="342900" marR="0" lvl="0" indent="0" algn="l" rtl="0">
              <a:spcBef>
                <a:spcPts val="0"/>
              </a:spcBef>
              <a:spcAft>
                <a:spcPts val="0"/>
              </a:spcAft>
              <a:buNone/>
            </a:pPr>
            <a:r>
              <a:rPr lang="en-US" sz="2000" b="1">
                <a:solidFill>
                  <a:schemeClr val="lt1"/>
                </a:solidFill>
                <a:latin typeface="Open Sans Light"/>
                <a:ea typeface="Open Sans Light"/>
                <a:cs typeface="Open Sans Light"/>
                <a:sym typeface="Open Sans Light"/>
              </a:rPr>
              <a:t>Nya grupper, tre personer (Breakoutrooms 10 min)</a:t>
            </a:r>
            <a:endParaRPr/>
          </a:p>
          <a:p>
            <a:pPr marL="342900" marR="0" lvl="0" indent="0" algn="l" rtl="0">
              <a:spcBef>
                <a:spcPts val="0"/>
              </a:spcBef>
              <a:spcAft>
                <a:spcPts val="0"/>
              </a:spcAft>
              <a:buNone/>
            </a:pPr>
            <a:endParaRPr sz="2000" b="1">
              <a:solidFill>
                <a:schemeClr val="lt1"/>
              </a:solidFill>
              <a:latin typeface="Open Sans Light"/>
              <a:ea typeface="Open Sans Light"/>
              <a:cs typeface="Open Sans Light"/>
              <a:sym typeface="Open Sans Light"/>
            </a:endParaRPr>
          </a:p>
          <a:p>
            <a:pPr marL="342900" marR="0" lvl="0" indent="0" algn="l" rtl="0">
              <a:spcBef>
                <a:spcPts val="0"/>
              </a:spcBef>
              <a:spcAft>
                <a:spcPts val="0"/>
              </a:spcAft>
              <a:buNone/>
            </a:pPr>
            <a:endParaRPr sz="2000">
              <a:solidFill>
                <a:schemeClr val="lt1"/>
              </a:solidFill>
              <a:latin typeface="Open Sans Light"/>
              <a:ea typeface="Open Sans Light"/>
              <a:cs typeface="Open Sans Light"/>
              <a:sym typeface="Open Sans Light"/>
            </a:endParaRPr>
          </a:p>
          <a:p>
            <a:pPr marL="342900" marR="0" lvl="0" indent="-127000" algn="l" rtl="0">
              <a:spcBef>
                <a:spcPts val="0"/>
              </a:spcBef>
              <a:spcAft>
                <a:spcPts val="0"/>
              </a:spcAft>
              <a:buClr>
                <a:schemeClr val="lt1"/>
              </a:buClr>
              <a:buSzPts val="2000"/>
              <a:buFont typeface="Arial"/>
              <a:buChar char="•"/>
            </a:pPr>
            <a:r>
              <a:rPr lang="en-US" sz="2000" b="1">
                <a:solidFill>
                  <a:schemeClr val="lt1"/>
                </a:solidFill>
                <a:latin typeface="Open Sans Light"/>
                <a:ea typeface="Open Sans Light"/>
                <a:cs typeface="Open Sans Light"/>
                <a:sym typeface="Open Sans Light"/>
              </a:rPr>
              <a:t>Använd verktyget Padlet – Globala målen</a:t>
            </a:r>
            <a:endParaRPr/>
          </a:p>
          <a:p>
            <a:pPr marL="342900" marR="0" lvl="0" indent="0" algn="l" rtl="0">
              <a:spcBef>
                <a:spcPts val="0"/>
              </a:spcBef>
              <a:spcAft>
                <a:spcPts val="0"/>
              </a:spcAft>
              <a:buNone/>
            </a:pPr>
            <a:endParaRPr sz="2000">
              <a:solidFill>
                <a:schemeClr val="lt1"/>
              </a:solidFill>
              <a:latin typeface="Open Sans Light"/>
              <a:ea typeface="Open Sans Light"/>
              <a:cs typeface="Open Sans Light"/>
              <a:sym typeface="Open Sans Light"/>
            </a:endParaRPr>
          </a:p>
          <a:p>
            <a:pPr marL="342900" marR="0" lvl="0" indent="-127000" algn="l" rtl="0">
              <a:spcBef>
                <a:spcPts val="0"/>
              </a:spcBef>
              <a:spcAft>
                <a:spcPts val="0"/>
              </a:spcAft>
              <a:buClr>
                <a:schemeClr val="lt1"/>
              </a:buClr>
              <a:buSzPts val="2000"/>
              <a:buFont typeface="Arial"/>
              <a:buChar char="•"/>
            </a:pPr>
            <a:r>
              <a:rPr lang="en-US" sz="2000" b="1">
                <a:solidFill>
                  <a:schemeClr val="lt1"/>
                </a:solidFill>
                <a:latin typeface="Open Sans Light"/>
                <a:ea typeface="Open Sans Light"/>
                <a:cs typeface="Open Sans Light"/>
                <a:sym typeface="Open Sans Light"/>
              </a:rPr>
              <a:t>Återberätta för varandra vad ni kom fram till under del 1. </a:t>
            </a:r>
            <a:endParaRPr/>
          </a:p>
          <a:p>
            <a:pPr marL="342900" marR="0" lvl="0" indent="0" algn="l" rtl="0">
              <a:spcBef>
                <a:spcPts val="0"/>
              </a:spcBef>
              <a:spcAft>
                <a:spcPts val="0"/>
              </a:spcAft>
              <a:buNone/>
            </a:pPr>
            <a:endParaRPr sz="2000">
              <a:solidFill>
                <a:schemeClr val="lt1"/>
              </a:solidFill>
              <a:latin typeface="Open Sans Light"/>
              <a:ea typeface="Open Sans Light"/>
              <a:cs typeface="Open Sans Light"/>
              <a:sym typeface="Open Sans Light"/>
            </a:endParaRPr>
          </a:p>
          <a:p>
            <a:pPr marL="342900" marR="0" lvl="0" indent="-127000" algn="l" rtl="0">
              <a:spcBef>
                <a:spcPts val="0"/>
              </a:spcBef>
              <a:spcAft>
                <a:spcPts val="0"/>
              </a:spcAft>
              <a:buClr>
                <a:schemeClr val="lt1"/>
              </a:buClr>
              <a:buSzPts val="2000"/>
              <a:buFont typeface="Arial"/>
              <a:buChar char="•"/>
            </a:pPr>
            <a:r>
              <a:rPr lang="en-US" sz="2000" b="1">
                <a:solidFill>
                  <a:schemeClr val="lt1"/>
                </a:solidFill>
                <a:latin typeface="Open Sans Light"/>
                <a:ea typeface="Open Sans Light"/>
                <a:cs typeface="Open Sans Light"/>
                <a:sym typeface="Open Sans Light"/>
              </a:rPr>
              <a:t>Kom fram till vilket eller vilka mål som detta skulle kunna passa in under</a:t>
            </a:r>
            <a:endParaRPr/>
          </a:p>
          <a:p>
            <a:pPr marL="342900" marR="0" lvl="0" indent="0" algn="l" rtl="0">
              <a:spcBef>
                <a:spcPts val="0"/>
              </a:spcBef>
              <a:spcAft>
                <a:spcPts val="0"/>
              </a:spcAft>
              <a:buNone/>
            </a:pPr>
            <a:endParaRPr sz="2000">
              <a:solidFill>
                <a:schemeClr val="lt1"/>
              </a:solidFill>
              <a:latin typeface="Open Sans Light"/>
              <a:ea typeface="Open Sans Light"/>
              <a:cs typeface="Open Sans Light"/>
              <a:sym typeface="Open Sans Light"/>
            </a:endParaRPr>
          </a:p>
          <a:p>
            <a:pPr marL="342900" marR="0" lvl="0" indent="-127000" algn="l" rtl="0">
              <a:spcBef>
                <a:spcPts val="0"/>
              </a:spcBef>
              <a:spcAft>
                <a:spcPts val="0"/>
              </a:spcAft>
              <a:buClr>
                <a:schemeClr val="lt1"/>
              </a:buClr>
              <a:buSzPts val="2000"/>
              <a:buFont typeface="Arial"/>
              <a:buChar char="•"/>
            </a:pPr>
            <a:r>
              <a:rPr lang="en-US" sz="2000" b="1">
                <a:solidFill>
                  <a:schemeClr val="lt1"/>
                </a:solidFill>
                <a:latin typeface="Open Sans Light"/>
                <a:ea typeface="Open Sans Light"/>
                <a:cs typeface="Open Sans Light"/>
                <a:sym typeface="Open Sans Light"/>
              </a:rPr>
              <a:t>Man kan skriva in samma handling/berättelse under flera mål</a:t>
            </a:r>
            <a:endParaRPr sz="2000">
              <a:solidFill>
                <a:schemeClr val="lt1"/>
              </a:solidFill>
              <a:latin typeface="Open Sans Light"/>
              <a:ea typeface="Open Sans Light"/>
              <a:cs typeface="Open Sans Light"/>
              <a:sym typeface="Open Sans Light"/>
            </a:endParaRPr>
          </a:p>
          <a:p>
            <a:pPr marL="342900" marR="0" lvl="0" indent="0" algn="l" rtl="0">
              <a:spcBef>
                <a:spcPts val="0"/>
              </a:spcBef>
              <a:spcAft>
                <a:spcPts val="0"/>
              </a:spcAft>
              <a:buClr>
                <a:schemeClr val="dk1"/>
              </a:buClr>
              <a:buSzPts val="2400"/>
              <a:buFont typeface="Arial"/>
              <a:buNone/>
            </a:pPr>
            <a:endParaRPr sz="2400" b="1">
              <a:solidFill>
                <a:schemeClr val="lt1"/>
              </a:solidFill>
              <a:latin typeface="Open Sans Light"/>
              <a:ea typeface="Open Sans Light"/>
              <a:cs typeface="Open Sans Light"/>
              <a:sym typeface="Open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2514D"/>
        </a:solidFill>
        <a:effectLst/>
      </p:bgPr>
    </p:bg>
    <p:spTree>
      <p:nvGrpSpPr>
        <p:cNvPr id="1" name="Shape 355"/>
        <p:cNvGrpSpPr/>
        <p:nvPr/>
      </p:nvGrpSpPr>
      <p:grpSpPr>
        <a:xfrm>
          <a:off x="0" y="0"/>
          <a:ext cx="0" cy="0"/>
          <a:chOff x="0" y="0"/>
          <a:chExt cx="0" cy="0"/>
        </a:xfrm>
      </p:grpSpPr>
      <p:pic>
        <p:nvPicPr>
          <p:cNvPr id="356" name="Google Shape;356;p14"/>
          <p:cNvPicPr preferRelativeResize="0"/>
          <p:nvPr/>
        </p:nvPicPr>
        <p:blipFill rotWithShape="1">
          <a:blip r:embed="rId3">
            <a:alphaModFix/>
          </a:blip>
          <a:srcRect/>
          <a:stretch/>
        </p:blipFill>
        <p:spPr>
          <a:xfrm rot="10800000" flipH="1">
            <a:off x="-4652534" y="-2328793"/>
            <a:ext cx="7903535" cy="7903535"/>
          </a:xfrm>
          <a:prstGeom prst="rect">
            <a:avLst/>
          </a:prstGeom>
          <a:noFill/>
          <a:ln>
            <a:noFill/>
          </a:ln>
        </p:spPr>
      </p:pic>
      <p:pic>
        <p:nvPicPr>
          <p:cNvPr id="357" name="Google Shape;357;p14"/>
          <p:cNvPicPr preferRelativeResize="0"/>
          <p:nvPr/>
        </p:nvPicPr>
        <p:blipFill rotWithShape="1">
          <a:blip r:embed="rId3">
            <a:alphaModFix/>
          </a:blip>
          <a:srcRect/>
          <a:stretch/>
        </p:blipFill>
        <p:spPr>
          <a:xfrm flipH="1">
            <a:off x="8583174" y="2145742"/>
            <a:ext cx="6858000" cy="6858000"/>
          </a:xfrm>
          <a:prstGeom prst="rect">
            <a:avLst/>
          </a:prstGeom>
          <a:noFill/>
          <a:ln>
            <a:noFill/>
          </a:ln>
        </p:spPr>
      </p:pic>
      <p:sp>
        <p:nvSpPr>
          <p:cNvPr id="358" name="Google Shape;358;p14"/>
          <p:cNvSpPr txBox="1"/>
          <p:nvPr/>
        </p:nvSpPr>
        <p:spPr>
          <a:xfrm>
            <a:off x="2384359" y="1711521"/>
            <a:ext cx="7220083" cy="3208122"/>
          </a:xfrm>
          <a:prstGeom prst="rect">
            <a:avLst/>
          </a:prstGeom>
          <a:noFill/>
          <a:ln>
            <a:noFill/>
          </a:ln>
        </p:spPr>
        <p:txBody>
          <a:bodyPr spcFirstLastPara="1" wrap="square" lIns="0" tIns="0" rIns="0" bIns="0" anchor="t" anchorCtr="0">
            <a:spAutoFit/>
          </a:bodyPr>
          <a:lstStyle/>
          <a:p>
            <a:pPr marL="0" marR="0" lvl="0" indent="0" algn="l" rtl="0">
              <a:lnSpc>
                <a:spcPct val="233333"/>
              </a:lnSpc>
              <a:spcBef>
                <a:spcPts val="0"/>
              </a:spcBef>
              <a:spcAft>
                <a:spcPts val="0"/>
              </a:spcAft>
              <a:buNone/>
            </a:pPr>
            <a:endParaRPr sz="1200">
              <a:solidFill>
                <a:srgbClr val="000000"/>
              </a:solidFill>
              <a:latin typeface="Calibri"/>
              <a:ea typeface="Calibri"/>
              <a:cs typeface="Calibri"/>
              <a:sym typeface="Calibri"/>
            </a:endParaRPr>
          </a:p>
          <a:p>
            <a:pPr marL="0" marR="0" lvl="0" indent="0" algn="l" rtl="0">
              <a:lnSpc>
                <a:spcPct val="233333"/>
              </a:lnSpc>
              <a:spcBef>
                <a:spcPts val="0"/>
              </a:spcBef>
              <a:spcAft>
                <a:spcPts val="0"/>
              </a:spcAft>
              <a:buNone/>
            </a:pPr>
            <a:endParaRPr sz="1200">
              <a:solidFill>
                <a:srgbClr val="000000"/>
              </a:solidFill>
              <a:latin typeface="Calibri"/>
              <a:ea typeface="Calibri"/>
              <a:cs typeface="Calibri"/>
              <a:sym typeface="Calibri"/>
            </a:endParaRPr>
          </a:p>
          <a:p>
            <a:pPr marL="215911" marR="0" lvl="1" indent="0" algn="l" rtl="0">
              <a:lnSpc>
                <a:spcPct val="120017"/>
              </a:lnSpc>
              <a:spcBef>
                <a:spcPts val="0"/>
              </a:spcBef>
              <a:spcAft>
                <a:spcPts val="0"/>
              </a:spcAft>
              <a:buNone/>
            </a:pPr>
            <a:endParaRPr sz="2333" b="1" i="0" u="none" strike="noStrike" cap="none">
              <a:solidFill>
                <a:srgbClr val="EAF3E9"/>
              </a:solidFill>
              <a:latin typeface="Open Sans"/>
              <a:ea typeface="Open Sans"/>
              <a:cs typeface="Open Sans"/>
              <a:sym typeface="Open Sans"/>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p:txBody>
      </p:sp>
      <p:sp>
        <p:nvSpPr>
          <p:cNvPr id="359" name="Google Shape;359;p14" descr="Metodbank | Resultatbolaget"/>
          <p:cNvSpPr/>
          <p:nvPr/>
        </p:nvSpPr>
        <p:spPr>
          <a:xfrm>
            <a:off x="5994400" y="3327400"/>
            <a:ext cx="203200" cy="203200"/>
          </a:xfrm>
          <a:prstGeom prst="rect">
            <a:avLst/>
          </a:prstGeom>
          <a:no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60" name="Google Shape;360;p14"/>
          <p:cNvSpPr txBox="1"/>
          <p:nvPr/>
        </p:nvSpPr>
        <p:spPr>
          <a:xfrm>
            <a:off x="3559762" y="1245736"/>
            <a:ext cx="10046824" cy="784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500" b="1">
                <a:solidFill>
                  <a:schemeClr val="lt1"/>
                </a:solidFill>
                <a:latin typeface="Open Sans Light"/>
                <a:ea typeface="Open Sans Light"/>
                <a:cs typeface="Open Sans Light"/>
                <a:sym typeface="Open Sans Light"/>
              </a:rPr>
              <a:t>Del 3. Förändringsarbete</a:t>
            </a:r>
            <a:endParaRPr sz="4500" b="1">
              <a:solidFill>
                <a:schemeClr val="lt1"/>
              </a:solidFill>
              <a:latin typeface="Calibri"/>
              <a:ea typeface="Calibri"/>
              <a:cs typeface="Calibri"/>
              <a:sym typeface="Calibri"/>
            </a:endParaRPr>
          </a:p>
        </p:txBody>
      </p:sp>
      <p:sp>
        <p:nvSpPr>
          <p:cNvPr id="361" name="Google Shape;361;p14"/>
          <p:cNvSpPr txBox="1"/>
          <p:nvPr/>
        </p:nvSpPr>
        <p:spPr>
          <a:xfrm>
            <a:off x="1717698" y="2030566"/>
            <a:ext cx="8959803" cy="4288097"/>
          </a:xfrm>
          <a:prstGeom prst="rect">
            <a:avLst/>
          </a:prstGeom>
          <a:noFill/>
          <a:ln>
            <a:noFill/>
          </a:ln>
        </p:spPr>
        <p:txBody>
          <a:bodyPr spcFirstLastPara="1" wrap="square" lIns="91425" tIns="45700" rIns="91425" bIns="45700" anchor="t" anchorCtr="0">
            <a:spAutoFit/>
          </a:bodyPr>
          <a:lstStyle/>
          <a:p>
            <a:pPr marL="457200" marR="0" lvl="0" indent="0" algn="l" rtl="0">
              <a:lnSpc>
                <a:spcPct val="107000"/>
              </a:lnSpc>
              <a:spcBef>
                <a:spcPts val="0"/>
              </a:spcBef>
              <a:spcAft>
                <a:spcPts val="0"/>
              </a:spcAft>
              <a:buNone/>
            </a:pPr>
            <a:r>
              <a:rPr lang="en-US" sz="1500">
                <a:solidFill>
                  <a:schemeClr val="lt1"/>
                </a:solidFill>
                <a:latin typeface="Open Sans Light"/>
                <a:ea typeface="Open Sans Light"/>
                <a:cs typeface="Open Sans Light"/>
                <a:sym typeface="Open Sans Light"/>
              </a:rPr>
              <a:t> </a:t>
            </a:r>
            <a:endParaRPr/>
          </a:p>
          <a:p>
            <a:pPr marL="342900" marR="0" lvl="0" indent="-342900" algn="l" rtl="0">
              <a:lnSpc>
                <a:spcPct val="107000"/>
              </a:lnSpc>
              <a:spcBef>
                <a:spcPts val="0"/>
              </a:spcBef>
              <a:spcAft>
                <a:spcPts val="0"/>
              </a:spcAft>
              <a:buClr>
                <a:schemeClr val="lt1"/>
              </a:buClr>
              <a:buSzPts val="1500"/>
              <a:buFont typeface="Noto Sans Symbols"/>
              <a:buChar char="∙"/>
            </a:pPr>
            <a:r>
              <a:rPr lang="en-US" sz="1500">
                <a:solidFill>
                  <a:schemeClr val="lt1"/>
                </a:solidFill>
                <a:latin typeface="Open Sans Light"/>
                <a:ea typeface="Open Sans Light"/>
                <a:cs typeface="Open Sans Light"/>
                <a:sym typeface="Open Sans Light"/>
              </a:rPr>
              <a:t>Bestäm vilket eller vilka  engagemang och idéer ni vill fokusera ert förändringsarbete på genom att titta på det ni skrivit in under de Globala målen. </a:t>
            </a:r>
            <a:endParaRPr/>
          </a:p>
          <a:p>
            <a:pPr marL="685800" marR="0" lvl="0" indent="0" algn="l" rtl="0">
              <a:lnSpc>
                <a:spcPct val="107000"/>
              </a:lnSpc>
              <a:spcBef>
                <a:spcPts val="0"/>
              </a:spcBef>
              <a:spcAft>
                <a:spcPts val="0"/>
              </a:spcAft>
              <a:buNone/>
            </a:pPr>
            <a:r>
              <a:rPr lang="en-US" sz="1500">
                <a:solidFill>
                  <a:schemeClr val="lt1"/>
                </a:solidFill>
                <a:latin typeface="Open Sans Light"/>
                <a:ea typeface="Open Sans Light"/>
                <a:cs typeface="Open Sans Light"/>
                <a:sym typeface="Open Sans Light"/>
              </a:rPr>
              <a:t> </a:t>
            </a:r>
            <a:endParaRPr/>
          </a:p>
          <a:p>
            <a:pPr marL="0" marR="0" lvl="0" indent="0" algn="l" rtl="0">
              <a:lnSpc>
                <a:spcPct val="107000"/>
              </a:lnSpc>
              <a:spcBef>
                <a:spcPts val="800"/>
              </a:spcBef>
              <a:spcAft>
                <a:spcPts val="0"/>
              </a:spcAft>
              <a:buNone/>
            </a:pPr>
            <a:r>
              <a:rPr lang="en-US" sz="1500">
                <a:solidFill>
                  <a:schemeClr val="lt1"/>
                </a:solidFill>
                <a:latin typeface="Open Sans Light"/>
                <a:ea typeface="Open Sans Light"/>
                <a:cs typeface="Open Sans Light"/>
                <a:sym typeface="Open Sans Light"/>
              </a:rPr>
              <a:t>Instruktioner</a:t>
            </a:r>
            <a:endParaRPr/>
          </a:p>
          <a:p>
            <a:pPr marL="0" marR="0" lvl="0" indent="0" algn="l" rtl="0">
              <a:lnSpc>
                <a:spcPct val="107000"/>
              </a:lnSpc>
              <a:spcBef>
                <a:spcPts val="800"/>
              </a:spcBef>
              <a:spcAft>
                <a:spcPts val="0"/>
              </a:spcAft>
              <a:buNone/>
            </a:pPr>
            <a:r>
              <a:rPr lang="en-US" sz="1500">
                <a:solidFill>
                  <a:schemeClr val="lt1"/>
                </a:solidFill>
                <a:latin typeface="Open Sans Light"/>
                <a:ea typeface="Open Sans Light"/>
                <a:cs typeface="Open Sans Light"/>
                <a:sym typeface="Open Sans Light"/>
              </a:rPr>
              <a:t>Gör en pitch på 1 min av ett genomförbart projekt som ni skulle vilja göra. </a:t>
            </a:r>
            <a:endParaRPr/>
          </a:p>
          <a:p>
            <a:pPr marL="0" marR="0" lvl="0" indent="0" algn="l" rtl="0">
              <a:lnSpc>
                <a:spcPct val="107000"/>
              </a:lnSpc>
              <a:spcBef>
                <a:spcPts val="800"/>
              </a:spcBef>
              <a:spcAft>
                <a:spcPts val="0"/>
              </a:spcAft>
              <a:buNone/>
            </a:pPr>
            <a:endParaRPr sz="1500">
              <a:solidFill>
                <a:schemeClr val="lt1"/>
              </a:solidFill>
              <a:latin typeface="Open Sans Light"/>
              <a:ea typeface="Open Sans Light"/>
              <a:cs typeface="Open Sans Light"/>
              <a:sym typeface="Open Sans Light"/>
            </a:endParaRPr>
          </a:p>
          <a:p>
            <a:pPr marL="0" marR="0" lvl="0" indent="0" algn="l" rtl="0">
              <a:lnSpc>
                <a:spcPct val="107000"/>
              </a:lnSpc>
              <a:spcBef>
                <a:spcPts val="800"/>
              </a:spcBef>
              <a:spcAft>
                <a:spcPts val="0"/>
              </a:spcAft>
              <a:buNone/>
            </a:pPr>
            <a:r>
              <a:rPr lang="en-US" sz="1500">
                <a:solidFill>
                  <a:schemeClr val="lt1"/>
                </a:solidFill>
                <a:latin typeface="Open Sans Light"/>
                <a:ea typeface="Open Sans Light"/>
                <a:cs typeface="Open Sans Light"/>
                <a:sym typeface="Open Sans Light"/>
              </a:rPr>
              <a:t>Ni ska kunna genomföra förändringsarbetet på en folkhögskola. </a:t>
            </a:r>
            <a:endParaRPr/>
          </a:p>
          <a:p>
            <a:pPr marL="685800" marR="0" lvl="0" indent="0" algn="l" rtl="0">
              <a:lnSpc>
                <a:spcPct val="107000"/>
              </a:lnSpc>
              <a:spcBef>
                <a:spcPts val="800"/>
              </a:spcBef>
              <a:spcAft>
                <a:spcPts val="0"/>
              </a:spcAft>
              <a:buNone/>
            </a:pPr>
            <a:r>
              <a:rPr lang="en-US" sz="1500">
                <a:solidFill>
                  <a:schemeClr val="lt1"/>
                </a:solidFill>
                <a:latin typeface="Open Sans Light"/>
                <a:ea typeface="Open Sans Light"/>
                <a:cs typeface="Open Sans Light"/>
                <a:sym typeface="Open Sans Light"/>
              </a:rPr>
              <a:t> </a:t>
            </a:r>
            <a:endParaRPr/>
          </a:p>
          <a:p>
            <a:pPr marL="342900" marR="0" lvl="0" indent="-342900" algn="l" rtl="0">
              <a:lnSpc>
                <a:spcPct val="107000"/>
              </a:lnSpc>
              <a:spcBef>
                <a:spcPts val="0"/>
              </a:spcBef>
              <a:spcAft>
                <a:spcPts val="0"/>
              </a:spcAft>
              <a:buClr>
                <a:schemeClr val="lt1"/>
              </a:buClr>
              <a:buSzPts val="1500"/>
              <a:buFont typeface="Times New Roman"/>
              <a:buChar char="-"/>
            </a:pPr>
            <a:r>
              <a:rPr lang="en-US" sz="1500">
                <a:solidFill>
                  <a:schemeClr val="lt1"/>
                </a:solidFill>
                <a:latin typeface="Open Sans Light"/>
                <a:ea typeface="Open Sans Light"/>
                <a:cs typeface="Open Sans Light"/>
                <a:sym typeface="Open Sans Light"/>
              </a:rPr>
              <a:t>Vad är er idé?</a:t>
            </a:r>
            <a:endParaRPr/>
          </a:p>
          <a:p>
            <a:pPr marL="342900" marR="0" lvl="0" indent="-342900" algn="l" rtl="0">
              <a:lnSpc>
                <a:spcPct val="107000"/>
              </a:lnSpc>
              <a:spcBef>
                <a:spcPts val="0"/>
              </a:spcBef>
              <a:spcAft>
                <a:spcPts val="0"/>
              </a:spcAft>
              <a:buClr>
                <a:schemeClr val="lt1"/>
              </a:buClr>
              <a:buSzPts val="1500"/>
              <a:buFont typeface="Times New Roman"/>
              <a:buChar char="-"/>
            </a:pPr>
            <a:r>
              <a:rPr lang="en-US" sz="1500">
                <a:solidFill>
                  <a:schemeClr val="lt1"/>
                </a:solidFill>
                <a:latin typeface="Open Sans Light"/>
                <a:ea typeface="Open Sans Light"/>
                <a:cs typeface="Open Sans Light"/>
                <a:sym typeface="Open Sans Light"/>
              </a:rPr>
              <a:t>Vad är syftet/målet med er idé? För vem?</a:t>
            </a:r>
            <a:endParaRPr/>
          </a:p>
          <a:p>
            <a:pPr marL="342900" marR="0" lvl="0" indent="-342900" algn="l" rtl="0">
              <a:lnSpc>
                <a:spcPct val="107000"/>
              </a:lnSpc>
              <a:spcBef>
                <a:spcPts val="0"/>
              </a:spcBef>
              <a:spcAft>
                <a:spcPts val="0"/>
              </a:spcAft>
              <a:buClr>
                <a:schemeClr val="lt1"/>
              </a:buClr>
              <a:buSzPts val="1500"/>
              <a:buFont typeface="Times New Roman"/>
              <a:buChar char="-"/>
            </a:pPr>
            <a:r>
              <a:rPr lang="en-US" sz="1500">
                <a:solidFill>
                  <a:schemeClr val="lt1"/>
                </a:solidFill>
                <a:latin typeface="Open Sans Light"/>
                <a:ea typeface="Open Sans Light"/>
                <a:cs typeface="Open Sans Light"/>
                <a:sym typeface="Open Sans Light"/>
              </a:rPr>
              <a:t>Vilka personer ska vara med i projektet? (tex gäster, deltagare, organisationer, föreningar)</a:t>
            </a:r>
            <a:endParaRPr/>
          </a:p>
          <a:p>
            <a:pPr marL="342900" marR="0" lvl="0" indent="-342900" algn="l" rtl="0">
              <a:lnSpc>
                <a:spcPct val="107000"/>
              </a:lnSpc>
              <a:spcBef>
                <a:spcPts val="0"/>
              </a:spcBef>
              <a:spcAft>
                <a:spcPts val="0"/>
              </a:spcAft>
              <a:buClr>
                <a:schemeClr val="lt1"/>
              </a:buClr>
              <a:buSzPts val="1500"/>
              <a:buFont typeface="Times New Roman"/>
              <a:buChar char="-"/>
            </a:pPr>
            <a:r>
              <a:rPr lang="en-US" sz="1500">
                <a:solidFill>
                  <a:schemeClr val="lt1"/>
                </a:solidFill>
                <a:latin typeface="Open Sans Light"/>
                <a:ea typeface="Open Sans Light"/>
                <a:cs typeface="Open Sans Light"/>
                <a:sym typeface="Open Sans Light"/>
              </a:rPr>
              <a:t>Vad är nästa steg?  </a:t>
            </a:r>
            <a:endParaRPr/>
          </a:p>
          <a:p>
            <a:pPr marL="342900" marR="0" lvl="0" indent="0" algn="l" rtl="0">
              <a:spcBef>
                <a:spcPts val="800"/>
              </a:spcBef>
              <a:spcAft>
                <a:spcPts val="0"/>
              </a:spcAft>
              <a:buNone/>
            </a:pPr>
            <a:endParaRPr sz="2400" b="1">
              <a:solidFill>
                <a:schemeClr val="lt1"/>
              </a:solidFill>
              <a:latin typeface="Open Sans Light"/>
              <a:ea typeface="Open Sans Light"/>
              <a:cs typeface="Open Sans Light"/>
              <a:sym typeface="Open Sa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D9B7D"/>
        </a:solidFill>
        <a:effectLst/>
      </p:bgPr>
    </p:bg>
    <p:spTree>
      <p:nvGrpSpPr>
        <p:cNvPr id="1" name="Shape 366"/>
        <p:cNvGrpSpPr/>
        <p:nvPr/>
      </p:nvGrpSpPr>
      <p:grpSpPr>
        <a:xfrm>
          <a:off x="0" y="0"/>
          <a:ext cx="0" cy="0"/>
          <a:chOff x="0" y="0"/>
          <a:chExt cx="0" cy="0"/>
        </a:xfrm>
      </p:grpSpPr>
      <p:pic>
        <p:nvPicPr>
          <p:cNvPr id="367" name="Google Shape;367;p15"/>
          <p:cNvPicPr preferRelativeResize="0"/>
          <p:nvPr/>
        </p:nvPicPr>
        <p:blipFill rotWithShape="1">
          <a:blip r:embed="rId3">
            <a:alphaModFix/>
          </a:blip>
          <a:srcRect/>
          <a:stretch/>
        </p:blipFill>
        <p:spPr>
          <a:xfrm rot="-1204823">
            <a:off x="7608541" y="-4216068"/>
            <a:ext cx="5788766" cy="5788766"/>
          </a:xfrm>
          <a:prstGeom prst="rect">
            <a:avLst/>
          </a:prstGeom>
          <a:noFill/>
          <a:ln>
            <a:noFill/>
          </a:ln>
        </p:spPr>
      </p:pic>
      <p:pic>
        <p:nvPicPr>
          <p:cNvPr id="368" name="Google Shape;368;p15"/>
          <p:cNvPicPr preferRelativeResize="0"/>
          <p:nvPr/>
        </p:nvPicPr>
        <p:blipFill rotWithShape="1">
          <a:blip r:embed="rId4">
            <a:alphaModFix/>
          </a:blip>
          <a:srcRect/>
          <a:stretch/>
        </p:blipFill>
        <p:spPr>
          <a:xfrm rot="10800000" flipH="1">
            <a:off x="-3429000" y="-2033710"/>
            <a:ext cx="6858000" cy="6858000"/>
          </a:xfrm>
          <a:prstGeom prst="rect">
            <a:avLst/>
          </a:prstGeom>
          <a:noFill/>
          <a:ln>
            <a:noFill/>
          </a:ln>
        </p:spPr>
      </p:pic>
      <p:pic>
        <p:nvPicPr>
          <p:cNvPr id="369" name="Google Shape;369;p15"/>
          <p:cNvPicPr preferRelativeResize="0"/>
          <p:nvPr/>
        </p:nvPicPr>
        <p:blipFill rotWithShape="1">
          <a:blip r:embed="rId4">
            <a:alphaModFix/>
          </a:blip>
          <a:srcRect/>
          <a:stretch/>
        </p:blipFill>
        <p:spPr>
          <a:xfrm flipH="1">
            <a:off x="9149623" y="1790295"/>
            <a:ext cx="6858000" cy="6858000"/>
          </a:xfrm>
          <a:prstGeom prst="rect">
            <a:avLst/>
          </a:prstGeom>
          <a:noFill/>
          <a:ln>
            <a:noFill/>
          </a:ln>
        </p:spPr>
      </p:pic>
      <p:pic>
        <p:nvPicPr>
          <p:cNvPr id="370" name="Google Shape;370;p15"/>
          <p:cNvPicPr preferRelativeResize="0"/>
          <p:nvPr/>
        </p:nvPicPr>
        <p:blipFill rotWithShape="1">
          <a:blip r:embed="rId3">
            <a:alphaModFix/>
          </a:blip>
          <a:srcRect/>
          <a:stretch/>
        </p:blipFill>
        <p:spPr>
          <a:xfrm rot="10603093">
            <a:off x="-1827066" y="5380243"/>
            <a:ext cx="5788766" cy="5788766"/>
          </a:xfrm>
          <a:prstGeom prst="rect">
            <a:avLst/>
          </a:prstGeom>
          <a:noFill/>
          <a:ln>
            <a:noFill/>
          </a:ln>
        </p:spPr>
      </p:pic>
      <p:pic>
        <p:nvPicPr>
          <p:cNvPr id="371" name="Google Shape;371;p15"/>
          <p:cNvPicPr preferRelativeResize="0"/>
          <p:nvPr/>
        </p:nvPicPr>
        <p:blipFill rotWithShape="1">
          <a:blip r:embed="rId5">
            <a:alphaModFix/>
          </a:blip>
          <a:srcRect/>
          <a:stretch/>
        </p:blipFill>
        <p:spPr>
          <a:xfrm>
            <a:off x="3358406" y="5407960"/>
            <a:ext cx="764241" cy="764241"/>
          </a:xfrm>
          <a:prstGeom prst="rect">
            <a:avLst/>
          </a:prstGeom>
          <a:noFill/>
          <a:ln>
            <a:noFill/>
          </a:ln>
        </p:spPr>
      </p:pic>
      <p:grpSp>
        <p:nvGrpSpPr>
          <p:cNvPr id="372" name="Google Shape;372;p15"/>
          <p:cNvGrpSpPr/>
          <p:nvPr/>
        </p:nvGrpSpPr>
        <p:grpSpPr>
          <a:xfrm>
            <a:off x="2391816" y="2549951"/>
            <a:ext cx="7408369" cy="1729918"/>
            <a:chOff x="0" y="0"/>
            <a:chExt cx="14816737" cy="3459837"/>
          </a:xfrm>
        </p:grpSpPr>
        <p:sp>
          <p:nvSpPr>
            <p:cNvPr id="373" name="Google Shape;373;p15"/>
            <p:cNvSpPr txBox="1"/>
            <p:nvPr/>
          </p:nvSpPr>
          <p:spPr>
            <a:xfrm>
              <a:off x="0" y="0"/>
              <a:ext cx="14816737" cy="1927965"/>
            </a:xfrm>
            <a:prstGeom prst="rect">
              <a:avLst/>
            </a:prstGeom>
            <a:noFill/>
            <a:ln>
              <a:noFill/>
            </a:ln>
          </p:spPr>
          <p:txBody>
            <a:bodyPr spcFirstLastPara="1" wrap="square" lIns="0" tIns="0" rIns="0" bIns="0" anchor="t" anchorCtr="0">
              <a:spAutoFit/>
            </a:bodyPr>
            <a:lstStyle/>
            <a:p>
              <a:pPr marL="0" marR="0" lvl="0" indent="0" algn="ctr" rtl="0">
                <a:lnSpc>
                  <a:spcPct val="120011"/>
                </a:lnSpc>
                <a:spcBef>
                  <a:spcPts val="0"/>
                </a:spcBef>
                <a:spcAft>
                  <a:spcPts val="0"/>
                </a:spcAft>
                <a:buNone/>
              </a:pPr>
              <a:r>
                <a:rPr lang="en-US" sz="6666" b="1">
                  <a:solidFill>
                    <a:srgbClr val="050708"/>
                  </a:solidFill>
                  <a:latin typeface="Open Sans"/>
                  <a:ea typeface="Open Sans"/>
                  <a:cs typeface="Open Sans"/>
                  <a:sym typeface="Open Sans"/>
                </a:rPr>
                <a:t>Tack för idag!</a:t>
              </a:r>
              <a:endParaRPr/>
            </a:p>
          </p:txBody>
        </p:sp>
        <p:sp>
          <p:nvSpPr>
            <p:cNvPr id="374" name="Google Shape;374;p15"/>
            <p:cNvSpPr txBox="1"/>
            <p:nvPr/>
          </p:nvSpPr>
          <p:spPr>
            <a:xfrm>
              <a:off x="0" y="2839923"/>
              <a:ext cx="14816737" cy="619914"/>
            </a:xfrm>
            <a:prstGeom prst="rect">
              <a:avLst/>
            </a:prstGeom>
            <a:noFill/>
            <a:ln>
              <a:noFill/>
            </a:ln>
          </p:spPr>
          <p:txBody>
            <a:bodyPr spcFirstLastPara="1" wrap="square" lIns="0" tIns="0" rIns="0" bIns="0" anchor="t" anchorCtr="0">
              <a:spAutoFit/>
            </a:bodyPr>
            <a:lstStyle/>
            <a:p>
              <a:pPr marL="0" marR="0" lvl="0" indent="0" algn="ctr" rtl="0">
                <a:lnSpc>
                  <a:spcPct val="233333"/>
                </a:lnSpc>
                <a:spcBef>
                  <a:spcPts val="0"/>
                </a:spcBef>
                <a:spcAft>
                  <a:spcPts val="0"/>
                </a:spcAft>
                <a:buNone/>
              </a:pPr>
              <a:endParaRPr sz="1200">
                <a:solidFill>
                  <a:srgbClr val="000000"/>
                </a:solidFill>
                <a:latin typeface="Calibri"/>
                <a:ea typeface="Calibri"/>
                <a:cs typeface="Calibri"/>
                <a:sym typeface="Calibri"/>
              </a:endParaRPr>
            </a:p>
          </p:txBody>
        </p:sp>
      </p:grpSp>
      <p:grpSp>
        <p:nvGrpSpPr>
          <p:cNvPr id="375" name="Google Shape;375;p15"/>
          <p:cNvGrpSpPr/>
          <p:nvPr/>
        </p:nvGrpSpPr>
        <p:grpSpPr>
          <a:xfrm>
            <a:off x="2847802" y="5603139"/>
            <a:ext cx="7408369" cy="1226681"/>
            <a:chOff x="0" y="-9525"/>
            <a:chExt cx="14816737" cy="2453362"/>
          </a:xfrm>
        </p:grpSpPr>
        <p:sp>
          <p:nvSpPr>
            <p:cNvPr id="376" name="Google Shape;376;p15"/>
            <p:cNvSpPr txBox="1"/>
            <p:nvPr/>
          </p:nvSpPr>
          <p:spPr>
            <a:xfrm>
              <a:off x="0" y="-9525"/>
              <a:ext cx="14816737" cy="1025922"/>
            </a:xfrm>
            <a:prstGeom prst="rect">
              <a:avLst/>
            </a:prstGeom>
            <a:noFill/>
            <a:ln>
              <a:noFill/>
            </a:ln>
          </p:spPr>
          <p:txBody>
            <a:bodyPr spcFirstLastPara="1" wrap="square" lIns="0" tIns="0" rIns="0" bIns="0" anchor="t" anchorCtr="0">
              <a:spAutoFit/>
            </a:bodyPr>
            <a:lstStyle/>
            <a:p>
              <a:pPr marL="0" marR="0" lvl="0" indent="0" algn="ctr" rtl="0">
                <a:lnSpc>
                  <a:spcPct val="119976"/>
                </a:lnSpc>
                <a:spcBef>
                  <a:spcPts val="0"/>
                </a:spcBef>
                <a:spcAft>
                  <a:spcPts val="0"/>
                </a:spcAft>
                <a:buNone/>
              </a:pPr>
              <a:r>
                <a:rPr lang="en-US" sz="3334" b="1">
                  <a:solidFill>
                    <a:srgbClr val="EAF3E9"/>
                  </a:solidFill>
                  <a:latin typeface="Open Sans"/>
                  <a:ea typeface="Open Sans"/>
                  <a:cs typeface="Open Sans"/>
                  <a:sym typeface="Open Sans"/>
                </a:rPr>
                <a:t>minstory_varagenda</a:t>
              </a:r>
              <a:endParaRPr sz="3334" b="1">
                <a:solidFill>
                  <a:srgbClr val="EAF3E9"/>
                </a:solidFill>
                <a:latin typeface="Open Sans"/>
                <a:ea typeface="Open Sans"/>
                <a:cs typeface="Open Sans"/>
                <a:sym typeface="Open Sans"/>
              </a:endParaRPr>
            </a:p>
          </p:txBody>
        </p:sp>
        <p:sp>
          <p:nvSpPr>
            <p:cNvPr id="377" name="Google Shape;377;p15"/>
            <p:cNvSpPr txBox="1"/>
            <p:nvPr/>
          </p:nvSpPr>
          <p:spPr>
            <a:xfrm>
              <a:off x="0" y="1823923"/>
              <a:ext cx="14816737" cy="619914"/>
            </a:xfrm>
            <a:prstGeom prst="rect">
              <a:avLst/>
            </a:prstGeom>
            <a:noFill/>
            <a:ln>
              <a:noFill/>
            </a:ln>
          </p:spPr>
          <p:txBody>
            <a:bodyPr spcFirstLastPara="1" wrap="square" lIns="0" tIns="0" rIns="0" bIns="0" anchor="t" anchorCtr="0">
              <a:spAutoFit/>
            </a:bodyPr>
            <a:lstStyle/>
            <a:p>
              <a:pPr marL="0" marR="0" lvl="0" indent="0" algn="ctr" rtl="0">
                <a:lnSpc>
                  <a:spcPct val="233333"/>
                </a:lnSpc>
                <a:spcBef>
                  <a:spcPts val="0"/>
                </a:spcBef>
                <a:spcAft>
                  <a:spcPts val="0"/>
                </a:spcAft>
                <a:buNone/>
              </a:pPr>
              <a:endParaRPr sz="1200">
                <a:solidFill>
                  <a:srgbClr val="000000"/>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D9B7E"/>
        </a:solidFill>
        <a:effectLst/>
      </p:bgPr>
    </p:bg>
    <p:spTree>
      <p:nvGrpSpPr>
        <p:cNvPr id="1" name="Shape 172"/>
        <p:cNvGrpSpPr/>
        <p:nvPr/>
      </p:nvGrpSpPr>
      <p:grpSpPr>
        <a:xfrm>
          <a:off x="0" y="0"/>
          <a:ext cx="0" cy="0"/>
          <a:chOff x="0" y="0"/>
          <a:chExt cx="0" cy="0"/>
        </a:xfrm>
      </p:grpSpPr>
      <p:pic>
        <p:nvPicPr>
          <p:cNvPr id="173" name="Google Shape;173;p2"/>
          <p:cNvPicPr preferRelativeResize="0"/>
          <p:nvPr/>
        </p:nvPicPr>
        <p:blipFill rotWithShape="1">
          <a:blip r:embed="rId3">
            <a:alphaModFix/>
          </a:blip>
          <a:srcRect/>
          <a:stretch/>
        </p:blipFill>
        <p:spPr>
          <a:xfrm rot="-1204823">
            <a:off x="7608541" y="-4216068"/>
            <a:ext cx="5788766" cy="5788766"/>
          </a:xfrm>
          <a:prstGeom prst="rect">
            <a:avLst/>
          </a:prstGeom>
          <a:noFill/>
          <a:ln>
            <a:noFill/>
          </a:ln>
        </p:spPr>
      </p:pic>
      <p:pic>
        <p:nvPicPr>
          <p:cNvPr id="174" name="Google Shape;174;p2"/>
          <p:cNvPicPr preferRelativeResize="0"/>
          <p:nvPr/>
        </p:nvPicPr>
        <p:blipFill rotWithShape="1">
          <a:blip r:embed="rId4">
            <a:alphaModFix/>
          </a:blip>
          <a:srcRect/>
          <a:stretch/>
        </p:blipFill>
        <p:spPr>
          <a:xfrm rot="10800000" flipH="1">
            <a:off x="-3429000" y="-2033710"/>
            <a:ext cx="6858000" cy="6858000"/>
          </a:xfrm>
          <a:prstGeom prst="rect">
            <a:avLst/>
          </a:prstGeom>
          <a:noFill/>
          <a:ln>
            <a:noFill/>
          </a:ln>
        </p:spPr>
      </p:pic>
      <p:pic>
        <p:nvPicPr>
          <p:cNvPr id="175" name="Google Shape;175;p2"/>
          <p:cNvPicPr preferRelativeResize="0"/>
          <p:nvPr/>
        </p:nvPicPr>
        <p:blipFill rotWithShape="1">
          <a:blip r:embed="rId4">
            <a:alphaModFix/>
          </a:blip>
          <a:srcRect/>
          <a:stretch/>
        </p:blipFill>
        <p:spPr>
          <a:xfrm flipH="1">
            <a:off x="9149623" y="1790295"/>
            <a:ext cx="6858000" cy="6858000"/>
          </a:xfrm>
          <a:prstGeom prst="rect">
            <a:avLst/>
          </a:prstGeom>
          <a:noFill/>
          <a:ln>
            <a:noFill/>
          </a:ln>
        </p:spPr>
      </p:pic>
      <p:pic>
        <p:nvPicPr>
          <p:cNvPr id="176" name="Google Shape;176;p2"/>
          <p:cNvPicPr preferRelativeResize="0"/>
          <p:nvPr/>
        </p:nvPicPr>
        <p:blipFill rotWithShape="1">
          <a:blip r:embed="rId3">
            <a:alphaModFix/>
          </a:blip>
          <a:srcRect/>
          <a:stretch/>
        </p:blipFill>
        <p:spPr>
          <a:xfrm rot="10603093">
            <a:off x="-1827066" y="5380243"/>
            <a:ext cx="5788766" cy="5788766"/>
          </a:xfrm>
          <a:prstGeom prst="rect">
            <a:avLst/>
          </a:prstGeom>
          <a:noFill/>
          <a:ln>
            <a:noFill/>
          </a:ln>
        </p:spPr>
      </p:pic>
      <p:grpSp>
        <p:nvGrpSpPr>
          <p:cNvPr id="177" name="Google Shape;177;p2"/>
          <p:cNvGrpSpPr/>
          <p:nvPr/>
        </p:nvGrpSpPr>
        <p:grpSpPr>
          <a:xfrm>
            <a:off x="2034108" y="1258701"/>
            <a:ext cx="8123784" cy="3932414"/>
            <a:chOff x="-1430829" y="-4404993"/>
            <a:chExt cx="16247568" cy="7864830"/>
          </a:xfrm>
        </p:grpSpPr>
        <p:sp>
          <p:nvSpPr>
            <p:cNvPr id="178" name="Google Shape;178;p2"/>
            <p:cNvSpPr txBox="1"/>
            <p:nvPr/>
          </p:nvSpPr>
          <p:spPr>
            <a:xfrm>
              <a:off x="-1430829" y="-4404993"/>
              <a:ext cx="16247568" cy="1772410"/>
            </a:xfrm>
            <a:prstGeom prst="rect">
              <a:avLst/>
            </a:prstGeom>
            <a:noFill/>
            <a:ln>
              <a:noFill/>
            </a:ln>
          </p:spPr>
          <p:txBody>
            <a:bodyPr spcFirstLastPara="1" wrap="square" lIns="0" tIns="0" rIns="0" bIns="0" anchor="t" anchorCtr="0">
              <a:spAutoFit/>
            </a:bodyPr>
            <a:lstStyle/>
            <a:p>
              <a:pPr marL="0" marR="0" lvl="0" indent="0" algn="ctr" rtl="0">
                <a:lnSpc>
                  <a:spcPct val="200000"/>
                </a:lnSpc>
                <a:spcBef>
                  <a:spcPts val="0"/>
                </a:spcBef>
                <a:spcAft>
                  <a:spcPts val="0"/>
                </a:spcAft>
                <a:buNone/>
              </a:pPr>
              <a:r>
                <a:rPr lang="en-US" sz="4000" b="1" i="0" u="none" strike="noStrike" cap="none">
                  <a:solidFill>
                    <a:srgbClr val="050708"/>
                  </a:solidFill>
                  <a:latin typeface="Open Sans"/>
                  <a:ea typeface="Open Sans"/>
                  <a:cs typeface="Open Sans"/>
                  <a:sym typeface="Open Sans"/>
                </a:rPr>
                <a:t>Program</a:t>
              </a:r>
              <a:endParaRPr/>
            </a:p>
          </p:txBody>
        </p:sp>
        <p:sp>
          <p:nvSpPr>
            <p:cNvPr id="179" name="Google Shape;179;p2"/>
            <p:cNvSpPr txBox="1"/>
            <p:nvPr/>
          </p:nvSpPr>
          <p:spPr>
            <a:xfrm>
              <a:off x="1" y="2839923"/>
              <a:ext cx="14816738" cy="619914"/>
            </a:xfrm>
            <a:prstGeom prst="rect">
              <a:avLst/>
            </a:prstGeom>
            <a:noFill/>
            <a:ln>
              <a:noFill/>
            </a:ln>
          </p:spPr>
          <p:txBody>
            <a:bodyPr spcFirstLastPara="1" wrap="square" lIns="0" tIns="0" rIns="0" bIns="0" anchor="t" anchorCtr="0">
              <a:spAutoFit/>
            </a:bodyPr>
            <a:lstStyle/>
            <a:p>
              <a:pPr marL="0" marR="0" lvl="0" indent="0" algn="ctr" rtl="0">
                <a:lnSpc>
                  <a:spcPct val="233333"/>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sp>
        <p:nvSpPr>
          <p:cNvPr id="180" name="Google Shape;180;p2"/>
          <p:cNvSpPr txBox="1"/>
          <p:nvPr/>
        </p:nvSpPr>
        <p:spPr>
          <a:xfrm>
            <a:off x="2660768" y="2390506"/>
            <a:ext cx="9716946" cy="193899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400"/>
              <a:buFont typeface="Arial"/>
              <a:buChar char="•"/>
            </a:pPr>
            <a:r>
              <a:rPr lang="en-US" sz="2400" b="1" i="0" u="none" strike="noStrike" cap="none">
                <a:solidFill>
                  <a:schemeClr val="dk1"/>
                </a:solidFill>
                <a:latin typeface="Open Sans"/>
                <a:ea typeface="Open Sans"/>
                <a:cs typeface="Open Sans"/>
                <a:sym typeface="Open Sans"/>
              </a:rPr>
              <a:t>Kort introduktion till projektet och metoden</a:t>
            </a:r>
            <a:endParaRPr/>
          </a:p>
          <a:p>
            <a:pPr marL="0" marR="0" lvl="0" indent="0" algn="l" rtl="0">
              <a:spcBef>
                <a:spcPts val="0"/>
              </a:spcBef>
              <a:spcAft>
                <a:spcPts val="0"/>
              </a:spcAft>
              <a:buNone/>
            </a:pPr>
            <a:endParaRPr sz="2400" b="1">
              <a:solidFill>
                <a:schemeClr val="dk1"/>
              </a:solidFill>
              <a:latin typeface="Open Sans"/>
              <a:ea typeface="Open Sans"/>
              <a:cs typeface="Open Sans"/>
              <a:sym typeface="Open Sans"/>
            </a:endParaRPr>
          </a:p>
          <a:p>
            <a:pPr marL="457200" marR="0" lvl="0" indent="-457200" algn="l" rtl="0">
              <a:spcBef>
                <a:spcPts val="0"/>
              </a:spcBef>
              <a:spcAft>
                <a:spcPts val="0"/>
              </a:spcAft>
              <a:buClr>
                <a:schemeClr val="dk1"/>
              </a:buClr>
              <a:buSzPts val="2400"/>
              <a:buFont typeface="Arial"/>
              <a:buChar char="•"/>
            </a:pPr>
            <a:r>
              <a:rPr lang="en-US" sz="2400" b="1">
                <a:solidFill>
                  <a:schemeClr val="dk1"/>
                </a:solidFill>
                <a:latin typeface="Open Sans"/>
                <a:ea typeface="Open Sans"/>
                <a:cs typeface="Open Sans"/>
                <a:sym typeface="Open Sans"/>
              </a:rPr>
              <a:t>Workshop i metoden jag-vi-världen</a:t>
            </a:r>
            <a:endParaRPr/>
          </a:p>
          <a:p>
            <a:pPr marL="0" marR="0" lvl="0" indent="0" algn="l" rtl="0">
              <a:spcBef>
                <a:spcPts val="0"/>
              </a:spcBef>
              <a:spcAft>
                <a:spcPts val="0"/>
              </a:spcAft>
              <a:buNone/>
            </a:pPr>
            <a:endParaRPr sz="2400" b="1">
              <a:solidFill>
                <a:schemeClr val="dk1"/>
              </a:solidFill>
              <a:latin typeface="Open Sans"/>
              <a:ea typeface="Open Sans"/>
              <a:cs typeface="Open Sans"/>
              <a:sym typeface="Open Sans"/>
            </a:endParaRPr>
          </a:p>
          <a:p>
            <a:pPr marL="457200" marR="0" lvl="0" indent="-457200" algn="l" rtl="0">
              <a:spcBef>
                <a:spcPts val="0"/>
              </a:spcBef>
              <a:spcAft>
                <a:spcPts val="0"/>
              </a:spcAft>
              <a:buClr>
                <a:schemeClr val="dk1"/>
              </a:buClr>
              <a:buSzPts val="2400"/>
              <a:buFont typeface="Arial"/>
              <a:buChar char="•"/>
            </a:pPr>
            <a:r>
              <a:rPr lang="en-US" sz="2400" b="1">
                <a:solidFill>
                  <a:schemeClr val="dk1"/>
                </a:solidFill>
                <a:latin typeface="Open Sans"/>
                <a:ea typeface="Open Sans"/>
                <a:cs typeface="Open Sans"/>
                <a:sym typeface="Open Sans"/>
              </a:rPr>
              <a:t>Avslutning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2514D"/>
        </a:solidFill>
        <a:effectLst/>
      </p:bgPr>
    </p:bg>
    <p:spTree>
      <p:nvGrpSpPr>
        <p:cNvPr id="1" name="Shape 188"/>
        <p:cNvGrpSpPr/>
        <p:nvPr/>
      </p:nvGrpSpPr>
      <p:grpSpPr>
        <a:xfrm>
          <a:off x="0" y="0"/>
          <a:ext cx="0" cy="0"/>
          <a:chOff x="0" y="0"/>
          <a:chExt cx="0" cy="0"/>
        </a:xfrm>
      </p:grpSpPr>
      <p:pic>
        <p:nvPicPr>
          <p:cNvPr id="189" name="Google Shape;189;p3"/>
          <p:cNvPicPr preferRelativeResize="0"/>
          <p:nvPr/>
        </p:nvPicPr>
        <p:blipFill rotWithShape="1">
          <a:blip r:embed="rId3">
            <a:alphaModFix/>
          </a:blip>
          <a:srcRect/>
          <a:stretch/>
        </p:blipFill>
        <p:spPr>
          <a:xfrm rot="10800000" flipH="1">
            <a:off x="-4316868" y="-2073272"/>
            <a:ext cx="7903535" cy="7903535"/>
          </a:xfrm>
          <a:prstGeom prst="rect">
            <a:avLst/>
          </a:prstGeom>
          <a:noFill/>
          <a:ln>
            <a:noFill/>
          </a:ln>
        </p:spPr>
      </p:pic>
      <p:pic>
        <p:nvPicPr>
          <p:cNvPr id="190" name="Google Shape;190;p3"/>
          <p:cNvPicPr preferRelativeResize="0"/>
          <p:nvPr/>
        </p:nvPicPr>
        <p:blipFill rotWithShape="1">
          <a:blip r:embed="rId3">
            <a:alphaModFix/>
          </a:blip>
          <a:srcRect/>
          <a:stretch/>
        </p:blipFill>
        <p:spPr>
          <a:xfrm flipH="1">
            <a:off x="8763000" y="2649647"/>
            <a:ext cx="6858000" cy="6858000"/>
          </a:xfrm>
          <a:prstGeom prst="rect">
            <a:avLst/>
          </a:prstGeom>
          <a:noFill/>
          <a:ln>
            <a:noFill/>
          </a:ln>
        </p:spPr>
      </p:pic>
      <p:sp>
        <p:nvSpPr>
          <p:cNvPr id="191" name="Google Shape;191;p3"/>
          <p:cNvSpPr txBox="1"/>
          <p:nvPr/>
        </p:nvSpPr>
        <p:spPr>
          <a:xfrm>
            <a:off x="2384359" y="1711521"/>
            <a:ext cx="7220083" cy="3208122"/>
          </a:xfrm>
          <a:prstGeom prst="rect">
            <a:avLst/>
          </a:prstGeom>
          <a:noFill/>
          <a:ln>
            <a:noFill/>
          </a:ln>
        </p:spPr>
        <p:txBody>
          <a:bodyPr spcFirstLastPara="1" wrap="square" lIns="0" tIns="0" rIns="0" bIns="0" anchor="t" anchorCtr="0">
            <a:spAutoFit/>
          </a:bodyPr>
          <a:lstStyle/>
          <a:p>
            <a:pPr marL="0" marR="0" lvl="0" indent="0" algn="l" rtl="0">
              <a:lnSpc>
                <a:spcPct val="233333"/>
              </a:lnSpc>
              <a:spcBef>
                <a:spcPts val="0"/>
              </a:spcBef>
              <a:spcAft>
                <a:spcPts val="0"/>
              </a:spcAft>
              <a:buNone/>
            </a:pPr>
            <a:endParaRPr sz="1200">
              <a:solidFill>
                <a:srgbClr val="000000"/>
              </a:solidFill>
              <a:latin typeface="Calibri"/>
              <a:ea typeface="Calibri"/>
              <a:cs typeface="Calibri"/>
              <a:sym typeface="Calibri"/>
            </a:endParaRPr>
          </a:p>
          <a:p>
            <a:pPr marL="0" marR="0" lvl="0" indent="0" algn="l" rtl="0">
              <a:lnSpc>
                <a:spcPct val="233333"/>
              </a:lnSpc>
              <a:spcBef>
                <a:spcPts val="0"/>
              </a:spcBef>
              <a:spcAft>
                <a:spcPts val="0"/>
              </a:spcAft>
              <a:buNone/>
            </a:pPr>
            <a:endParaRPr sz="1200">
              <a:solidFill>
                <a:srgbClr val="000000"/>
              </a:solidFill>
              <a:latin typeface="Calibri"/>
              <a:ea typeface="Calibri"/>
              <a:cs typeface="Calibri"/>
              <a:sym typeface="Calibri"/>
            </a:endParaRPr>
          </a:p>
          <a:p>
            <a:pPr marL="215911" marR="0" lvl="1" indent="0" algn="l" rtl="0">
              <a:lnSpc>
                <a:spcPct val="120017"/>
              </a:lnSpc>
              <a:spcBef>
                <a:spcPts val="0"/>
              </a:spcBef>
              <a:spcAft>
                <a:spcPts val="0"/>
              </a:spcAft>
              <a:buNone/>
            </a:pPr>
            <a:endParaRPr sz="2333" b="1" i="0" u="none" strike="noStrike" cap="none">
              <a:solidFill>
                <a:srgbClr val="EAF3E9"/>
              </a:solidFill>
              <a:latin typeface="Open Sans"/>
              <a:ea typeface="Open Sans"/>
              <a:cs typeface="Open Sans"/>
              <a:sym typeface="Open Sans"/>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p:txBody>
      </p:sp>
      <p:sp>
        <p:nvSpPr>
          <p:cNvPr id="192" name="Google Shape;192;p3" descr="Metodbank | Resultatbolaget"/>
          <p:cNvSpPr/>
          <p:nvPr/>
        </p:nvSpPr>
        <p:spPr>
          <a:xfrm>
            <a:off x="5994400" y="3327400"/>
            <a:ext cx="203200" cy="203200"/>
          </a:xfrm>
          <a:prstGeom prst="rect">
            <a:avLst/>
          </a:prstGeom>
          <a:no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3" name="Google Shape;193;p3"/>
          <p:cNvSpPr txBox="1"/>
          <p:nvPr/>
        </p:nvSpPr>
        <p:spPr>
          <a:xfrm>
            <a:off x="3619204" y="2782669"/>
            <a:ext cx="9972260"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a:ea typeface="Open Sans"/>
                <a:cs typeface="Open Sans"/>
                <a:sym typeface="Open Sans"/>
              </a:rPr>
              <a:t> </a:t>
            </a:r>
            <a:endParaRPr/>
          </a:p>
          <a:p>
            <a:pPr marL="457200" marR="0" lvl="0" indent="-342900" algn="l" rtl="0">
              <a:spcBef>
                <a:spcPts val="0"/>
              </a:spcBef>
              <a:spcAft>
                <a:spcPts val="0"/>
              </a:spcAft>
              <a:buClr>
                <a:schemeClr val="dk1"/>
              </a:buClr>
              <a:buSzPts val="1800"/>
              <a:buFont typeface="Arial"/>
              <a:buNone/>
            </a:pPr>
            <a:endParaRPr sz="1800" b="1">
              <a:solidFill>
                <a:schemeClr val="lt1"/>
              </a:solidFill>
              <a:latin typeface="Open Sans"/>
              <a:ea typeface="Open Sans"/>
              <a:cs typeface="Open Sans"/>
              <a:sym typeface="Open Sans"/>
            </a:endParaRPr>
          </a:p>
          <a:p>
            <a:pPr marL="457200" marR="0" lvl="0" indent="-457200" algn="l" rtl="0">
              <a:spcBef>
                <a:spcPts val="0"/>
              </a:spcBef>
              <a:spcAft>
                <a:spcPts val="0"/>
              </a:spcAft>
              <a:buClr>
                <a:schemeClr val="lt1"/>
              </a:buClr>
              <a:buSzPts val="2400"/>
              <a:buFont typeface="Arial"/>
              <a:buChar char="•"/>
            </a:pPr>
            <a:r>
              <a:rPr lang="en-US" sz="2400" b="1">
                <a:solidFill>
                  <a:schemeClr val="lt1"/>
                </a:solidFill>
                <a:latin typeface="Open Sans"/>
                <a:ea typeface="Open Sans"/>
                <a:cs typeface="Open Sans"/>
                <a:sym typeface="Open Sans"/>
              </a:rPr>
              <a:t>Namn och skola</a:t>
            </a:r>
            <a:endParaRPr/>
          </a:p>
          <a:p>
            <a:pPr marL="0" marR="0" lvl="0" indent="0" algn="l" rtl="0">
              <a:spcBef>
                <a:spcPts val="0"/>
              </a:spcBef>
              <a:spcAft>
                <a:spcPts val="0"/>
              </a:spcAft>
              <a:buNone/>
            </a:pPr>
            <a:endParaRPr sz="1800" b="1">
              <a:solidFill>
                <a:schemeClr val="lt1"/>
              </a:solidFill>
              <a:latin typeface="Open Sans"/>
              <a:ea typeface="Open Sans"/>
              <a:cs typeface="Open Sans"/>
              <a:sym typeface="Open Sans"/>
            </a:endParaRPr>
          </a:p>
        </p:txBody>
      </p:sp>
      <p:sp>
        <p:nvSpPr>
          <p:cNvPr id="194" name="Google Shape;194;p3"/>
          <p:cNvSpPr txBox="1"/>
          <p:nvPr/>
        </p:nvSpPr>
        <p:spPr>
          <a:xfrm>
            <a:off x="3586668" y="1336094"/>
            <a:ext cx="530756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Open Sans"/>
                <a:ea typeface="Open Sans"/>
                <a:cs typeface="Open Sans"/>
                <a:sym typeface="Open Sans"/>
              </a:rPr>
              <a:t>Presentationsrunda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Shape 199"/>
        <p:cNvGrpSpPr/>
        <p:nvPr/>
      </p:nvGrpSpPr>
      <p:grpSpPr>
        <a:xfrm>
          <a:off x="0" y="0"/>
          <a:ext cx="0" cy="0"/>
          <a:chOff x="0" y="0"/>
          <a:chExt cx="0" cy="0"/>
        </a:xfrm>
      </p:grpSpPr>
      <p:pic>
        <p:nvPicPr>
          <p:cNvPr id="200" name="Google Shape;200;p4"/>
          <p:cNvPicPr preferRelativeResize="0"/>
          <p:nvPr/>
        </p:nvPicPr>
        <p:blipFill rotWithShape="1">
          <a:blip r:embed="rId3">
            <a:alphaModFix/>
          </a:blip>
          <a:srcRect/>
          <a:stretch/>
        </p:blipFill>
        <p:spPr>
          <a:xfrm>
            <a:off x="10323772" y="4960746"/>
            <a:ext cx="1834084" cy="1780533"/>
          </a:xfrm>
          <a:prstGeom prst="rect">
            <a:avLst/>
          </a:prstGeom>
          <a:noFill/>
          <a:ln>
            <a:noFill/>
          </a:ln>
        </p:spPr>
      </p:pic>
      <p:sp>
        <p:nvSpPr>
          <p:cNvPr id="201" name="Google Shape;201;p4"/>
          <p:cNvSpPr txBox="1"/>
          <p:nvPr/>
        </p:nvSpPr>
        <p:spPr>
          <a:xfrm>
            <a:off x="3086538" y="898657"/>
            <a:ext cx="8155259" cy="9985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7000"/>
              <a:buFont typeface="Calibri"/>
              <a:buNone/>
            </a:pPr>
            <a:endParaRPr sz="7000" b="1">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000"/>
              <a:buFont typeface="Calibri"/>
              <a:buNone/>
            </a:pPr>
            <a:endParaRPr sz="4000" b="1">
              <a:solidFill>
                <a:schemeClr val="dk1"/>
              </a:solidFill>
              <a:latin typeface="Calibri"/>
              <a:ea typeface="Calibri"/>
              <a:cs typeface="Calibri"/>
              <a:sym typeface="Calibri"/>
            </a:endParaRPr>
          </a:p>
        </p:txBody>
      </p:sp>
      <p:sp>
        <p:nvSpPr>
          <p:cNvPr id="202" name="Google Shape;202;p4"/>
          <p:cNvSpPr txBox="1"/>
          <p:nvPr/>
        </p:nvSpPr>
        <p:spPr>
          <a:xfrm>
            <a:off x="1320207" y="600747"/>
            <a:ext cx="9601200" cy="61863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Calibri"/>
                <a:ea typeface="Calibri"/>
                <a:cs typeface="Calibri"/>
                <a:sym typeface="Calibri"/>
              </a:rPr>
              <a:t>Min Story – </a:t>
            </a:r>
            <a:r>
              <a:rPr lang="en-US" sz="2800" b="1" dirty="0" err="1">
                <a:solidFill>
                  <a:schemeClr val="lt1"/>
                </a:solidFill>
                <a:latin typeface="Calibri"/>
                <a:ea typeface="Calibri"/>
                <a:cs typeface="Calibri"/>
                <a:sym typeface="Calibri"/>
              </a:rPr>
              <a:t>vår</a:t>
            </a:r>
            <a:r>
              <a:rPr lang="en-US" sz="2800" b="1" dirty="0">
                <a:solidFill>
                  <a:schemeClr val="lt1"/>
                </a:solidFill>
                <a:latin typeface="Calibri"/>
                <a:ea typeface="Calibri"/>
                <a:cs typeface="Calibri"/>
                <a:sym typeface="Calibri"/>
              </a:rPr>
              <a:t> agenda </a:t>
            </a:r>
            <a:r>
              <a:rPr lang="en-US" sz="2800" b="1" dirty="0" err="1">
                <a:solidFill>
                  <a:schemeClr val="lt1"/>
                </a:solidFill>
                <a:latin typeface="Calibri"/>
                <a:ea typeface="Calibri"/>
                <a:cs typeface="Calibri"/>
                <a:sym typeface="Calibri"/>
              </a:rPr>
              <a:t>i</a:t>
            </a:r>
            <a:r>
              <a:rPr lang="en-US" sz="2800" b="1" dirty="0">
                <a:solidFill>
                  <a:schemeClr val="lt1"/>
                </a:solidFill>
                <a:latin typeface="Calibri"/>
                <a:ea typeface="Calibri"/>
                <a:cs typeface="Calibri"/>
                <a:sym typeface="Calibri"/>
              </a:rPr>
              <a:t> </a:t>
            </a:r>
            <a:r>
              <a:rPr lang="en-US" sz="2800" b="1" dirty="0" err="1">
                <a:solidFill>
                  <a:schemeClr val="lt1"/>
                </a:solidFill>
                <a:latin typeface="Calibri"/>
                <a:ea typeface="Calibri"/>
                <a:cs typeface="Calibri"/>
                <a:sym typeface="Calibri"/>
              </a:rPr>
              <a:t>ett</a:t>
            </a:r>
            <a:r>
              <a:rPr lang="en-US" sz="2800" b="1" dirty="0">
                <a:solidFill>
                  <a:schemeClr val="lt1"/>
                </a:solidFill>
                <a:latin typeface="Calibri"/>
                <a:ea typeface="Calibri"/>
                <a:cs typeface="Calibri"/>
                <a:sym typeface="Calibri"/>
              </a:rPr>
              <a:t> </a:t>
            </a:r>
            <a:r>
              <a:rPr lang="en-US" sz="2800" b="1" dirty="0" err="1">
                <a:solidFill>
                  <a:schemeClr val="lt1"/>
                </a:solidFill>
                <a:latin typeface="Calibri"/>
                <a:ea typeface="Calibri"/>
                <a:cs typeface="Calibri"/>
                <a:sym typeface="Calibri"/>
              </a:rPr>
              <a:t>nötskal</a:t>
            </a:r>
            <a:endParaRPr dirty="0"/>
          </a:p>
          <a:p>
            <a:pPr marL="0" marR="0" lvl="0" indent="0" algn="l" rtl="0">
              <a:spcBef>
                <a:spcPts val="0"/>
              </a:spcBef>
              <a:spcAft>
                <a:spcPts val="0"/>
              </a:spcAft>
              <a:buNone/>
            </a:pPr>
            <a:endParaRPr sz="2800" b="1" dirty="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400"/>
              <a:buFont typeface="Arial"/>
              <a:buChar char="•"/>
            </a:pPr>
            <a:r>
              <a:rPr lang="en-US" sz="2400" dirty="0" err="1">
                <a:solidFill>
                  <a:schemeClr val="lt1"/>
                </a:solidFill>
                <a:latin typeface="Calibri"/>
                <a:ea typeface="Calibri"/>
                <a:cs typeface="Calibri"/>
                <a:sym typeface="Calibri"/>
              </a:rPr>
              <a:t>Metodutveckling</a:t>
            </a:r>
            <a:r>
              <a:rPr lang="en-US" sz="2400" dirty="0">
                <a:solidFill>
                  <a:schemeClr val="lt1"/>
                </a:solidFill>
                <a:latin typeface="Calibri"/>
                <a:ea typeface="Calibri"/>
                <a:cs typeface="Calibri"/>
                <a:sym typeface="Calibri"/>
              </a:rPr>
              <a:t> av ”jag-vi-</a:t>
            </a:r>
            <a:r>
              <a:rPr lang="en-US" sz="2400" dirty="0" err="1">
                <a:solidFill>
                  <a:schemeClr val="lt1"/>
                </a:solidFill>
                <a:latin typeface="Calibri"/>
                <a:ea typeface="Calibri"/>
                <a:cs typeface="Calibri"/>
                <a:sym typeface="Calibri"/>
              </a:rPr>
              <a:t>världen</a:t>
            </a:r>
            <a:r>
              <a:rPr lang="en-US" sz="2400" dirty="0">
                <a:solidFill>
                  <a:schemeClr val="lt1"/>
                </a:solidFill>
                <a:latin typeface="Calibri"/>
                <a:ea typeface="Calibri"/>
                <a:cs typeface="Calibri"/>
                <a:sym typeface="Calibri"/>
              </a:rPr>
              <a:t>” med </a:t>
            </a:r>
            <a:r>
              <a:rPr lang="en-US" sz="2400" dirty="0" err="1">
                <a:solidFill>
                  <a:schemeClr val="lt1"/>
                </a:solidFill>
                <a:latin typeface="Calibri"/>
                <a:ea typeface="Calibri"/>
                <a:cs typeface="Calibri"/>
                <a:sym typeface="Calibri"/>
              </a:rPr>
              <a:t>deltagare</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på</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allmän</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kurs</a:t>
            </a:r>
            <a:r>
              <a:rPr lang="en-US" sz="2400" dirty="0">
                <a:solidFill>
                  <a:schemeClr val="lt1"/>
                </a:solidFill>
                <a:latin typeface="Calibri"/>
                <a:ea typeface="Calibri"/>
                <a:cs typeface="Calibri"/>
                <a:sym typeface="Calibri"/>
              </a:rPr>
              <a:t>.</a:t>
            </a:r>
            <a:br>
              <a:rPr lang="en-US" sz="2400" dirty="0">
                <a:solidFill>
                  <a:schemeClr val="lt1"/>
                </a:solidFill>
                <a:latin typeface="Calibri"/>
                <a:ea typeface="Calibri"/>
                <a:cs typeface="Calibri"/>
                <a:sym typeface="Calibri"/>
              </a:rPr>
            </a:br>
            <a:endParaRPr sz="2400" dirty="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400"/>
              <a:buFont typeface="Arial"/>
              <a:buChar char="•"/>
            </a:pPr>
            <a:r>
              <a:rPr lang="en-US" sz="2400" dirty="0">
                <a:solidFill>
                  <a:schemeClr val="lt1"/>
                </a:solidFill>
                <a:latin typeface="Calibri"/>
                <a:ea typeface="Calibri"/>
                <a:cs typeface="Calibri"/>
                <a:sym typeface="Calibri"/>
              </a:rPr>
              <a:t>Sep 2021 – </a:t>
            </a:r>
            <a:r>
              <a:rPr lang="en-US" sz="2400" dirty="0" err="1">
                <a:solidFill>
                  <a:schemeClr val="lt1"/>
                </a:solidFill>
                <a:latin typeface="Calibri"/>
                <a:ea typeface="Calibri"/>
                <a:cs typeface="Calibri"/>
                <a:sym typeface="Calibri"/>
              </a:rPr>
              <a:t>sep</a:t>
            </a:r>
            <a:r>
              <a:rPr lang="en-US" sz="2400" dirty="0">
                <a:solidFill>
                  <a:schemeClr val="lt1"/>
                </a:solidFill>
                <a:latin typeface="Calibri"/>
                <a:ea typeface="Calibri"/>
                <a:cs typeface="Calibri"/>
                <a:sym typeface="Calibri"/>
              </a:rPr>
              <a:t> 2024</a:t>
            </a:r>
            <a:endParaRPr dirty="0"/>
          </a:p>
          <a:p>
            <a:pPr marL="342900" marR="0" lvl="0" indent="-190500" algn="l" rtl="0">
              <a:spcBef>
                <a:spcPts val="0"/>
              </a:spcBef>
              <a:spcAft>
                <a:spcPts val="0"/>
              </a:spcAft>
              <a:buClr>
                <a:schemeClr val="dk1"/>
              </a:buClr>
              <a:buSzPts val="2400"/>
              <a:buFont typeface="Arial"/>
              <a:buNone/>
            </a:pPr>
            <a:endParaRPr sz="2400" dirty="0">
              <a:solidFill>
                <a:schemeClr val="lt1"/>
              </a:solidFill>
              <a:latin typeface="Calibri"/>
              <a:ea typeface="Calibri"/>
              <a:cs typeface="Calibri"/>
              <a:sym typeface="Calibri"/>
            </a:endParaRPr>
          </a:p>
          <a:p>
            <a:pPr marL="342900" marR="0" lvl="0" indent="-342900" algn="l" rtl="0">
              <a:spcBef>
                <a:spcPts val="0"/>
              </a:spcBef>
              <a:spcAft>
                <a:spcPts val="0"/>
              </a:spcAft>
              <a:buClr>
                <a:schemeClr val="lt1"/>
              </a:buClr>
              <a:buSzPts val="2400"/>
              <a:buFont typeface="Arial"/>
              <a:buChar char="•"/>
            </a:pPr>
            <a:r>
              <a:rPr lang="en-US" sz="2400" dirty="0" err="1">
                <a:solidFill>
                  <a:schemeClr val="lt1"/>
                </a:solidFill>
                <a:latin typeface="Calibri"/>
                <a:ea typeface="Calibri"/>
                <a:cs typeface="Calibri"/>
                <a:sym typeface="Calibri"/>
              </a:rPr>
              <a:t>Deltagarnas</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egna</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erfarenheter</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berättelser</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och</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engagemang</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är</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i</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fokus</a:t>
            </a:r>
            <a:endParaRPr dirty="0"/>
          </a:p>
          <a:p>
            <a:pPr marL="0" marR="0" lvl="0" indent="0" algn="l" rtl="0">
              <a:spcBef>
                <a:spcPts val="0"/>
              </a:spcBef>
              <a:spcAft>
                <a:spcPts val="0"/>
              </a:spcAft>
              <a:buNone/>
            </a:pPr>
            <a:endParaRPr sz="2400" dirty="0">
              <a:solidFill>
                <a:schemeClr val="lt1"/>
              </a:solidFill>
              <a:latin typeface="Calibri"/>
              <a:ea typeface="Calibri"/>
              <a:cs typeface="Calibri"/>
              <a:sym typeface="Calibri"/>
            </a:endParaRPr>
          </a:p>
          <a:p>
            <a:pPr marL="342900" marR="0" lvl="0" indent="-342900" algn="l" rtl="0">
              <a:spcBef>
                <a:spcPts val="0"/>
              </a:spcBef>
              <a:spcAft>
                <a:spcPts val="0"/>
              </a:spcAft>
              <a:buClr>
                <a:schemeClr val="lt1"/>
              </a:buClr>
              <a:buSzPts val="2400"/>
              <a:buFont typeface="Arial"/>
              <a:buChar char="•"/>
            </a:pPr>
            <a:r>
              <a:rPr lang="en-US" sz="2400" dirty="0" err="1">
                <a:solidFill>
                  <a:schemeClr val="lt1"/>
                </a:solidFill>
                <a:latin typeface="Calibri"/>
                <a:ea typeface="Calibri"/>
                <a:cs typeface="Calibri"/>
                <a:sym typeface="Calibri"/>
              </a:rPr>
              <a:t>Bidra</a:t>
            </a:r>
            <a:r>
              <a:rPr lang="en-US" sz="2400" dirty="0">
                <a:solidFill>
                  <a:schemeClr val="lt1"/>
                </a:solidFill>
                <a:latin typeface="Calibri"/>
                <a:ea typeface="Calibri"/>
                <a:cs typeface="Calibri"/>
                <a:sym typeface="Calibri"/>
              </a:rPr>
              <a:t> till </a:t>
            </a:r>
            <a:r>
              <a:rPr lang="en-US" sz="2400" dirty="0" err="1">
                <a:solidFill>
                  <a:schemeClr val="lt1"/>
                </a:solidFill>
                <a:latin typeface="Calibri"/>
                <a:ea typeface="Calibri"/>
                <a:cs typeface="Calibri"/>
                <a:sym typeface="Calibri"/>
              </a:rPr>
              <a:t>positiv</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samhällsutveckling</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och</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genomförandet</a:t>
            </a:r>
            <a:r>
              <a:rPr lang="en-US" sz="2400" dirty="0">
                <a:solidFill>
                  <a:schemeClr val="lt1"/>
                </a:solidFill>
                <a:latin typeface="Calibri"/>
                <a:ea typeface="Calibri"/>
                <a:cs typeface="Calibri"/>
                <a:sym typeface="Calibri"/>
              </a:rPr>
              <a:t> av de </a:t>
            </a:r>
            <a:r>
              <a:rPr lang="en-US" sz="2400" dirty="0" err="1">
                <a:solidFill>
                  <a:schemeClr val="lt1"/>
                </a:solidFill>
                <a:latin typeface="Calibri"/>
                <a:ea typeface="Calibri"/>
                <a:cs typeface="Calibri"/>
                <a:sym typeface="Calibri"/>
              </a:rPr>
              <a:t>globala</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målen</a:t>
            </a:r>
            <a:r>
              <a:rPr lang="en-US" sz="2400" dirty="0">
                <a:solidFill>
                  <a:schemeClr val="lt1"/>
                </a:solidFill>
                <a:latin typeface="Calibri"/>
                <a:ea typeface="Calibri"/>
                <a:cs typeface="Calibri"/>
                <a:sym typeface="Calibri"/>
              </a:rPr>
              <a:t> - </a:t>
            </a:r>
            <a:r>
              <a:rPr lang="en-US" sz="2400" dirty="0" err="1">
                <a:solidFill>
                  <a:schemeClr val="lt1"/>
                </a:solidFill>
                <a:latin typeface="Calibri"/>
                <a:ea typeface="Calibri"/>
                <a:cs typeface="Calibri"/>
                <a:sym typeface="Calibri"/>
              </a:rPr>
              <a:t>Ett</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nytt</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sätt</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att</a:t>
            </a:r>
            <a:r>
              <a:rPr lang="en-US" sz="2400" dirty="0">
                <a:solidFill>
                  <a:schemeClr val="lt1"/>
                </a:solidFill>
                <a:latin typeface="Calibri"/>
                <a:ea typeface="Calibri"/>
                <a:cs typeface="Calibri"/>
                <a:sym typeface="Calibri"/>
              </a:rPr>
              <a:t> </a:t>
            </a:r>
            <a:r>
              <a:rPr lang="en-US" sz="2400" dirty="0" err="1">
                <a:solidFill>
                  <a:schemeClr val="lt1"/>
                </a:solidFill>
                <a:latin typeface="Calibri"/>
                <a:ea typeface="Calibri"/>
                <a:cs typeface="Calibri"/>
                <a:sym typeface="Calibri"/>
              </a:rPr>
              <a:t>arbeta</a:t>
            </a:r>
            <a:r>
              <a:rPr lang="en-US" sz="2400" dirty="0">
                <a:solidFill>
                  <a:schemeClr val="lt1"/>
                </a:solidFill>
                <a:latin typeface="Calibri"/>
                <a:ea typeface="Calibri"/>
                <a:cs typeface="Calibri"/>
                <a:sym typeface="Calibri"/>
              </a:rPr>
              <a:t> med Agenda 2030. </a:t>
            </a:r>
            <a:endParaRPr dirty="0"/>
          </a:p>
          <a:p>
            <a:pPr marL="0" marR="0" lvl="0" indent="0" algn="l" rtl="0">
              <a:spcBef>
                <a:spcPts val="0"/>
              </a:spcBef>
              <a:spcAft>
                <a:spcPts val="0"/>
              </a:spcAft>
              <a:buNone/>
            </a:pPr>
            <a:endParaRPr sz="2400" dirty="0">
              <a:solidFill>
                <a:schemeClr val="lt1"/>
              </a:solidFill>
              <a:latin typeface="Calibri"/>
              <a:ea typeface="Calibri"/>
              <a:cs typeface="Calibri"/>
              <a:sym typeface="Calibri"/>
            </a:endParaRPr>
          </a:p>
          <a:p>
            <a:pPr marL="342900" marR="0" lvl="0" indent="-190500" algn="l" rtl="0">
              <a:spcBef>
                <a:spcPts val="0"/>
              </a:spcBef>
              <a:spcAft>
                <a:spcPts val="0"/>
              </a:spcAft>
              <a:buClr>
                <a:schemeClr val="dk1"/>
              </a:buClr>
              <a:buSzPts val="2400"/>
              <a:buFont typeface="Arial"/>
              <a:buNone/>
            </a:pPr>
            <a:endParaRPr sz="2400" dirty="0">
              <a:solidFill>
                <a:schemeClr val="lt1"/>
              </a:solidFill>
              <a:latin typeface="Calibri"/>
              <a:ea typeface="Calibri"/>
              <a:cs typeface="Calibri"/>
              <a:sym typeface="Calibri"/>
            </a:endParaRPr>
          </a:p>
          <a:p>
            <a:pPr marL="285750" marR="0" lvl="0" indent="-133350" algn="l" rtl="0">
              <a:spcBef>
                <a:spcPts val="0"/>
              </a:spcBef>
              <a:spcAft>
                <a:spcPts val="0"/>
              </a:spcAft>
              <a:buClr>
                <a:schemeClr val="dk1"/>
              </a:buClr>
              <a:buSzPts val="2400"/>
              <a:buFont typeface="Arial"/>
              <a:buNone/>
            </a:pPr>
            <a:endParaRPr sz="2400" dirty="0">
              <a:solidFill>
                <a:schemeClr val="lt1"/>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pic>
        <p:nvPicPr>
          <p:cNvPr id="203" name="Google Shape;203;p4"/>
          <p:cNvPicPr preferRelativeResize="0"/>
          <p:nvPr/>
        </p:nvPicPr>
        <p:blipFill rotWithShape="1">
          <a:blip r:embed="rId4">
            <a:alphaModFix/>
          </a:blip>
          <a:srcRect/>
          <a:stretch/>
        </p:blipFill>
        <p:spPr>
          <a:xfrm>
            <a:off x="501275" y="5540468"/>
            <a:ext cx="1416567" cy="1285555"/>
          </a:xfrm>
          <a:prstGeom prst="rect">
            <a:avLst/>
          </a:prstGeom>
          <a:noFill/>
          <a:ln>
            <a:noFill/>
          </a:ln>
        </p:spPr>
      </p:pic>
      <p:pic>
        <p:nvPicPr>
          <p:cNvPr id="204" name="Google Shape;204;p4"/>
          <p:cNvPicPr preferRelativeResize="0"/>
          <p:nvPr/>
        </p:nvPicPr>
        <p:blipFill rotWithShape="1">
          <a:blip r:embed="rId5">
            <a:alphaModFix/>
          </a:blip>
          <a:srcRect/>
          <a:stretch/>
        </p:blipFill>
        <p:spPr>
          <a:xfrm>
            <a:off x="34144" y="4463976"/>
            <a:ext cx="1528722" cy="1387036"/>
          </a:xfrm>
          <a:prstGeom prst="rect">
            <a:avLst/>
          </a:prstGeom>
          <a:noFill/>
          <a:ln>
            <a:noFill/>
          </a:ln>
        </p:spPr>
      </p:pic>
      <p:pic>
        <p:nvPicPr>
          <p:cNvPr id="205" name="Google Shape;205;p4"/>
          <p:cNvPicPr preferRelativeResize="0"/>
          <p:nvPr/>
        </p:nvPicPr>
        <p:blipFill rotWithShape="1">
          <a:blip r:embed="rId6">
            <a:alphaModFix/>
          </a:blip>
          <a:srcRect/>
          <a:stretch/>
        </p:blipFill>
        <p:spPr>
          <a:xfrm>
            <a:off x="9115666" y="-178421"/>
            <a:ext cx="1528722" cy="1384752"/>
          </a:xfrm>
          <a:prstGeom prst="rect">
            <a:avLst/>
          </a:prstGeom>
          <a:noFill/>
          <a:ln>
            <a:noFill/>
          </a:ln>
        </p:spPr>
      </p:pic>
      <p:pic>
        <p:nvPicPr>
          <p:cNvPr id="206" name="Google Shape;206;p4"/>
          <p:cNvPicPr preferRelativeResize="0"/>
          <p:nvPr/>
        </p:nvPicPr>
        <p:blipFill rotWithShape="1">
          <a:blip r:embed="rId7">
            <a:alphaModFix/>
          </a:blip>
          <a:srcRect/>
          <a:stretch/>
        </p:blipFill>
        <p:spPr>
          <a:xfrm>
            <a:off x="10771140" y="1238488"/>
            <a:ext cx="1467670" cy="1317532"/>
          </a:xfrm>
          <a:prstGeom prst="rect">
            <a:avLst/>
          </a:prstGeom>
          <a:noFill/>
          <a:ln>
            <a:noFill/>
          </a:ln>
        </p:spPr>
      </p:pic>
      <p:pic>
        <p:nvPicPr>
          <p:cNvPr id="207" name="Google Shape;207;p4"/>
          <p:cNvPicPr preferRelativeResize="0"/>
          <p:nvPr/>
        </p:nvPicPr>
        <p:blipFill rotWithShape="1">
          <a:blip r:embed="rId8">
            <a:alphaModFix/>
          </a:blip>
          <a:srcRect/>
          <a:stretch/>
        </p:blipFill>
        <p:spPr>
          <a:xfrm>
            <a:off x="10457350" y="387884"/>
            <a:ext cx="1262613" cy="1147830"/>
          </a:xfrm>
          <a:prstGeom prst="rect">
            <a:avLst/>
          </a:prstGeom>
          <a:noFill/>
          <a:ln>
            <a:noFill/>
          </a:ln>
        </p:spPr>
      </p:pic>
      <p:pic>
        <p:nvPicPr>
          <p:cNvPr id="208" name="Google Shape;208;p4"/>
          <p:cNvPicPr preferRelativeResize="0"/>
          <p:nvPr/>
        </p:nvPicPr>
        <p:blipFill rotWithShape="1">
          <a:blip r:embed="rId9">
            <a:alphaModFix/>
          </a:blip>
          <a:srcRect/>
          <a:stretch/>
        </p:blipFill>
        <p:spPr>
          <a:xfrm>
            <a:off x="2029997" y="5542407"/>
            <a:ext cx="1380080" cy="12489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9C3AF"/>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E18A56E-24AB-4232-86F2-EE0CA4BF4BBC}"/>
              </a:ext>
            </a:extLst>
          </p:cNvPr>
          <p:cNvSpPr/>
          <p:nvPr/>
        </p:nvSpPr>
        <p:spPr>
          <a:xfrm>
            <a:off x="1193647" y="769291"/>
            <a:ext cx="57707" cy="5540188"/>
          </a:xfrm>
          <a:prstGeom prst="rect">
            <a:avLst/>
          </a:prstGeom>
          <a:solidFill>
            <a:srgbClr val="396E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0000"/>
              </a:solidFill>
              <a:effectLst/>
              <a:highlight>
                <a:srgbClr val="FFFF00"/>
              </a:highlight>
              <a:uLnTx/>
              <a:uFillTx/>
              <a:latin typeface="Calibri" panose="020F0502020204030204"/>
              <a:ea typeface="+mn-ea"/>
              <a:cs typeface="+mn-cs"/>
            </a:endParaRPr>
          </a:p>
        </p:txBody>
      </p:sp>
      <p:sp>
        <p:nvSpPr>
          <p:cNvPr id="7" name="Rubrik 3">
            <a:extLst>
              <a:ext uri="{FF2B5EF4-FFF2-40B4-BE49-F238E27FC236}">
                <a16:creationId xmlns:a16="http://schemas.microsoft.com/office/drawing/2014/main" id="{E80BD27D-F4E6-45FE-8211-56D75CB465C0}"/>
              </a:ext>
            </a:extLst>
          </p:cNvPr>
          <p:cNvSpPr txBox="1">
            <a:spLocks/>
          </p:cNvSpPr>
          <p:nvPr/>
        </p:nvSpPr>
        <p:spPr>
          <a:xfrm>
            <a:off x="1370213" y="517999"/>
            <a:ext cx="8155259" cy="998599"/>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a:ln>
                  <a:noFill/>
                </a:ln>
                <a:solidFill>
                  <a:prstClr val="black"/>
                </a:solidFill>
                <a:effectLst/>
                <a:uLnTx/>
                <a:uFillTx/>
                <a:latin typeface="Calibri Light" panose="020F0302020204030204"/>
                <a:ea typeface="+mj-ea"/>
                <a:cs typeface="+mj-cs"/>
              </a:rPr>
              <a:t>Medverkande skolor</a:t>
            </a:r>
            <a:endParaRPr kumimoji="0" lang="sv-SE" sz="7000" b="1" i="0" u="none" strike="noStrike" kern="1200" cap="none" spc="0" normalizeH="0" baseline="0" noProof="0">
              <a:ln>
                <a:noFill/>
              </a:ln>
              <a:solidFill>
                <a:prstClr val="white"/>
              </a:solidFill>
              <a:effectLst/>
              <a:uLnTx/>
              <a:uFillTx/>
              <a:latin typeface="Calibri Light" panose="020F0302020204030204"/>
              <a:ea typeface="+mj-ea"/>
              <a:cs typeface="Calibri Light"/>
            </a:endParaRPr>
          </a:p>
          <a:p>
            <a:pPr marL="0" marR="0" lvl="0" indent="0" algn="l" defTabSz="914377" rtl="0" eaLnBrk="1" fontAlgn="auto" latinLnBrk="0" hangingPunct="1">
              <a:lnSpc>
                <a:spcPct val="90000"/>
              </a:lnSpc>
              <a:spcBef>
                <a:spcPct val="0"/>
              </a:spcBef>
              <a:spcAft>
                <a:spcPts val="0"/>
              </a:spcAft>
              <a:buClrTx/>
              <a:buSzTx/>
              <a:buFontTx/>
              <a:buNone/>
              <a:tabLst/>
              <a:defRPr/>
            </a:pPr>
            <a:endParaRPr kumimoji="0" lang="sv-SE" sz="4000" b="1" i="0" u="none" strike="noStrike" kern="1200" cap="none" spc="0" normalizeH="0" baseline="0" noProof="0">
              <a:ln>
                <a:noFill/>
              </a:ln>
              <a:solidFill>
                <a:prstClr val="black"/>
              </a:solidFill>
              <a:effectLst/>
              <a:uLnTx/>
              <a:uFillTx/>
              <a:latin typeface="Calibri Light" panose="020F0302020204030204"/>
              <a:ea typeface="+mj-ea"/>
              <a:cs typeface="+mj-cs"/>
            </a:endParaRPr>
          </a:p>
        </p:txBody>
      </p:sp>
      <p:graphicFrame>
        <p:nvGraphicFramePr>
          <p:cNvPr id="12" name="textruta 9">
            <a:extLst>
              <a:ext uri="{FF2B5EF4-FFF2-40B4-BE49-F238E27FC236}">
                <a16:creationId xmlns:a16="http://schemas.microsoft.com/office/drawing/2014/main" id="{BEC9DC7E-BF11-4A24-A73B-51A968756FC5}"/>
              </a:ext>
            </a:extLst>
          </p:cNvPr>
          <p:cNvGraphicFramePr/>
          <p:nvPr/>
        </p:nvGraphicFramePr>
        <p:xfrm>
          <a:off x="1426657" y="1208942"/>
          <a:ext cx="4258987" cy="4997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objekt 2" descr="En bild som visar karta&#10;&#10;Automatiskt genererad beskrivning">
            <a:extLst>
              <a:ext uri="{FF2B5EF4-FFF2-40B4-BE49-F238E27FC236}">
                <a16:creationId xmlns:a16="http://schemas.microsoft.com/office/drawing/2014/main" id="{069E50E3-6DB7-4C2B-B82D-DD3A7BE7C5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2188" y="517999"/>
            <a:ext cx="3391075" cy="5766096"/>
          </a:xfrm>
          <a:prstGeom prst="rect">
            <a:avLst/>
          </a:prstGeom>
        </p:spPr>
      </p:pic>
      <p:sp>
        <p:nvSpPr>
          <p:cNvPr id="8" name="Rektangel: rundade hörn 7">
            <a:extLst>
              <a:ext uri="{FF2B5EF4-FFF2-40B4-BE49-F238E27FC236}">
                <a16:creationId xmlns:a16="http://schemas.microsoft.com/office/drawing/2014/main" id="{F7B1BE1E-2A56-49E5-AAA8-4B534B0A1E54}"/>
              </a:ext>
            </a:extLst>
          </p:cNvPr>
          <p:cNvSpPr/>
          <p:nvPr/>
        </p:nvSpPr>
        <p:spPr>
          <a:xfrm>
            <a:off x="9565242" y="2207674"/>
            <a:ext cx="904127" cy="2992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Medlefors</a:t>
            </a:r>
          </a:p>
        </p:txBody>
      </p:sp>
      <p:sp>
        <p:nvSpPr>
          <p:cNvPr id="10" name="Rektangel: rundade hörn 9">
            <a:extLst>
              <a:ext uri="{FF2B5EF4-FFF2-40B4-BE49-F238E27FC236}">
                <a16:creationId xmlns:a16="http://schemas.microsoft.com/office/drawing/2014/main" id="{90D66735-CBA6-45FA-B9F5-28172DF1C7F5}"/>
              </a:ext>
            </a:extLst>
          </p:cNvPr>
          <p:cNvSpPr/>
          <p:nvPr/>
        </p:nvSpPr>
        <p:spPr>
          <a:xfrm>
            <a:off x="9054189" y="4201496"/>
            <a:ext cx="1243172" cy="2992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Stadsmissionen</a:t>
            </a:r>
          </a:p>
        </p:txBody>
      </p:sp>
      <p:sp>
        <p:nvSpPr>
          <p:cNvPr id="11" name="Rektangel: rundade hörn 10">
            <a:extLst>
              <a:ext uri="{FF2B5EF4-FFF2-40B4-BE49-F238E27FC236}">
                <a16:creationId xmlns:a16="http://schemas.microsoft.com/office/drawing/2014/main" id="{BD6890B3-1BF5-4218-94FE-54A0292D87B1}"/>
              </a:ext>
            </a:extLst>
          </p:cNvPr>
          <p:cNvSpPr/>
          <p:nvPr/>
        </p:nvSpPr>
        <p:spPr>
          <a:xfrm>
            <a:off x="9054190" y="4500718"/>
            <a:ext cx="942567" cy="2992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Röda korset</a:t>
            </a:r>
          </a:p>
        </p:txBody>
      </p:sp>
      <p:sp>
        <p:nvSpPr>
          <p:cNvPr id="13" name="Rektangel: rundade hörn 12">
            <a:extLst>
              <a:ext uri="{FF2B5EF4-FFF2-40B4-BE49-F238E27FC236}">
                <a16:creationId xmlns:a16="http://schemas.microsoft.com/office/drawing/2014/main" id="{09B92BF2-C75F-4BE9-A3DF-6F850D746584}"/>
              </a:ext>
            </a:extLst>
          </p:cNvPr>
          <p:cNvSpPr/>
          <p:nvPr/>
        </p:nvSpPr>
        <p:spPr>
          <a:xfrm>
            <a:off x="8322541" y="4662962"/>
            <a:ext cx="931241" cy="2992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err="1">
                <a:ln>
                  <a:noFill/>
                </a:ln>
                <a:solidFill>
                  <a:prstClr val="black"/>
                </a:solidFill>
                <a:effectLst/>
                <a:uLnTx/>
                <a:uFillTx/>
                <a:latin typeface="Calibri" panose="020F0502020204030204"/>
                <a:ea typeface="+mn-ea"/>
                <a:cs typeface="+mn-cs"/>
              </a:rPr>
              <a:t>Marieborg</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ktangel: rundade hörn 13">
            <a:extLst>
              <a:ext uri="{FF2B5EF4-FFF2-40B4-BE49-F238E27FC236}">
                <a16:creationId xmlns:a16="http://schemas.microsoft.com/office/drawing/2014/main" id="{90EF14A9-2AB5-47E2-8C94-B469C79F0AC6}"/>
              </a:ext>
            </a:extLst>
          </p:cNvPr>
          <p:cNvSpPr/>
          <p:nvPr/>
        </p:nvSpPr>
        <p:spPr>
          <a:xfrm>
            <a:off x="7313021" y="4422924"/>
            <a:ext cx="942567" cy="2992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Dalsland</a:t>
            </a:r>
          </a:p>
        </p:txBody>
      </p:sp>
      <p:sp>
        <p:nvSpPr>
          <p:cNvPr id="15" name="Rektangel: rundade hörn 14">
            <a:extLst>
              <a:ext uri="{FF2B5EF4-FFF2-40B4-BE49-F238E27FC236}">
                <a16:creationId xmlns:a16="http://schemas.microsoft.com/office/drawing/2014/main" id="{F5768257-EE1B-4003-8A8A-E13317585B1B}"/>
              </a:ext>
            </a:extLst>
          </p:cNvPr>
          <p:cNvSpPr/>
          <p:nvPr/>
        </p:nvSpPr>
        <p:spPr>
          <a:xfrm>
            <a:off x="8406443" y="5536042"/>
            <a:ext cx="942567" cy="2992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err="1">
                <a:ln>
                  <a:noFill/>
                </a:ln>
                <a:solidFill>
                  <a:prstClr val="black"/>
                </a:solidFill>
                <a:effectLst/>
                <a:uLnTx/>
                <a:uFillTx/>
                <a:latin typeface="Calibri" panose="020F0502020204030204"/>
                <a:ea typeface="+mn-ea"/>
                <a:cs typeface="+mn-cs"/>
              </a:rPr>
              <a:t>Valjeviken</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ktangel: rundade hörn 15">
            <a:extLst>
              <a:ext uri="{FF2B5EF4-FFF2-40B4-BE49-F238E27FC236}">
                <a16:creationId xmlns:a16="http://schemas.microsoft.com/office/drawing/2014/main" id="{D671B41B-493F-40E4-AC72-5C0B0F937BF2}"/>
              </a:ext>
            </a:extLst>
          </p:cNvPr>
          <p:cNvSpPr/>
          <p:nvPr/>
        </p:nvSpPr>
        <p:spPr>
          <a:xfrm>
            <a:off x="8145227" y="5913055"/>
            <a:ext cx="778181" cy="2932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err="1">
                <a:ln>
                  <a:noFill/>
                </a:ln>
                <a:solidFill>
                  <a:prstClr val="black"/>
                </a:solidFill>
                <a:effectLst/>
                <a:uLnTx/>
                <a:uFillTx/>
                <a:latin typeface="Calibri" panose="020F0502020204030204"/>
                <a:ea typeface="+mn-ea"/>
                <a:cs typeface="+mn-cs"/>
              </a:rPr>
              <a:t>Glokala</a:t>
            </a: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ktangel: rundade hörn 1">
            <a:extLst>
              <a:ext uri="{FF2B5EF4-FFF2-40B4-BE49-F238E27FC236}">
                <a16:creationId xmlns:a16="http://schemas.microsoft.com/office/drawing/2014/main" id="{D52D040C-6071-E3AE-467C-676D6D7861BB}"/>
              </a:ext>
            </a:extLst>
          </p:cNvPr>
          <p:cNvSpPr/>
          <p:nvPr/>
        </p:nvSpPr>
        <p:spPr>
          <a:xfrm>
            <a:off x="7403153" y="4799939"/>
            <a:ext cx="931241" cy="2992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Löftadalen</a:t>
            </a:r>
          </a:p>
        </p:txBody>
      </p:sp>
      <p:sp>
        <p:nvSpPr>
          <p:cNvPr id="4" name="Rektangel: rundade hörn 3">
            <a:extLst>
              <a:ext uri="{FF2B5EF4-FFF2-40B4-BE49-F238E27FC236}">
                <a16:creationId xmlns:a16="http://schemas.microsoft.com/office/drawing/2014/main" id="{B39934FE-1336-F9EC-6222-CBC07087E801}"/>
              </a:ext>
            </a:extLst>
          </p:cNvPr>
          <p:cNvSpPr/>
          <p:nvPr/>
        </p:nvSpPr>
        <p:spPr>
          <a:xfrm>
            <a:off x="8280477" y="5039976"/>
            <a:ext cx="546947" cy="2992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Bona</a:t>
            </a:r>
          </a:p>
        </p:txBody>
      </p:sp>
      <p:sp>
        <p:nvSpPr>
          <p:cNvPr id="6" name="Rektangel: rundade hörn 5">
            <a:extLst>
              <a:ext uri="{FF2B5EF4-FFF2-40B4-BE49-F238E27FC236}">
                <a16:creationId xmlns:a16="http://schemas.microsoft.com/office/drawing/2014/main" id="{D5B86F31-E1A4-275D-2308-0DF9C01FFF75}"/>
              </a:ext>
            </a:extLst>
          </p:cNvPr>
          <p:cNvSpPr/>
          <p:nvPr/>
        </p:nvSpPr>
        <p:spPr>
          <a:xfrm>
            <a:off x="7784303" y="5669069"/>
            <a:ext cx="667821" cy="29324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t>Holma</a:t>
            </a:r>
          </a:p>
        </p:txBody>
      </p:sp>
    </p:spTree>
    <p:extLst>
      <p:ext uri="{BB962C8B-B14F-4D97-AF65-F5344CB8AC3E}">
        <p14:creationId xmlns:p14="http://schemas.microsoft.com/office/powerpoint/2010/main" val="75054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6"/>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6"/>
          <p:cNvSpPr txBox="1">
            <a:spLocks noGrp="1"/>
          </p:cNvSpPr>
          <p:nvPr>
            <p:ph type="title"/>
          </p:nvPr>
        </p:nvSpPr>
        <p:spPr>
          <a:xfrm>
            <a:off x="2849470" y="65214"/>
            <a:ext cx="4977976" cy="145599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a:solidFill>
                  <a:schemeClr val="dk2"/>
                </a:solidFill>
              </a:rPr>
              <a:t>Regeringens ungdomspolitiska mål</a:t>
            </a:r>
            <a:endParaRPr/>
          </a:p>
        </p:txBody>
      </p:sp>
      <p:pic>
        <p:nvPicPr>
          <p:cNvPr id="253" name="Google Shape;253;p6" descr="Startsida Regeringen.se"/>
          <p:cNvPicPr preferRelativeResize="0"/>
          <p:nvPr/>
        </p:nvPicPr>
        <p:blipFill rotWithShape="1">
          <a:blip r:embed="rId3">
            <a:alphaModFix/>
          </a:blip>
          <a:srcRect r="77566"/>
          <a:stretch/>
        </p:blipFill>
        <p:spPr>
          <a:xfrm>
            <a:off x="791171" y="266582"/>
            <a:ext cx="1503921" cy="1863700"/>
          </a:xfrm>
          <a:prstGeom prst="rect">
            <a:avLst/>
          </a:prstGeom>
          <a:noFill/>
          <a:ln>
            <a:noFill/>
          </a:ln>
        </p:spPr>
      </p:pic>
      <p:grpSp>
        <p:nvGrpSpPr>
          <p:cNvPr id="254" name="Google Shape;254;p6"/>
          <p:cNvGrpSpPr/>
          <p:nvPr/>
        </p:nvGrpSpPr>
        <p:grpSpPr>
          <a:xfrm flipH="1">
            <a:off x="9676747" y="-4155"/>
            <a:ext cx="2514948" cy="2174333"/>
            <a:chOff x="-305" y="-4155"/>
            <a:chExt cx="2514948" cy="2174333"/>
          </a:xfrm>
        </p:grpSpPr>
        <p:sp>
          <p:nvSpPr>
            <p:cNvPr id="255" name="Google Shape;255;p6"/>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F19D19">
                    <a:alpha val="9803"/>
                  </a:srgbClr>
                </a:gs>
                <a:gs pos="85000">
                  <a:srgbClr val="1D9A78">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6"/>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F19D19">
                    <a:alpha val="9803"/>
                  </a:srgbClr>
                </a:gs>
                <a:gs pos="85000">
                  <a:srgbClr val="1D9A78">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6"/>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F19D19">
                    <a:alpha val="9803"/>
                  </a:srgbClr>
                </a:gs>
                <a:gs pos="85000">
                  <a:srgbClr val="1D9A78">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lt1"/>
                </a:solidFill>
                <a:latin typeface="Calibri"/>
                <a:ea typeface="Calibri"/>
                <a:cs typeface="Calibri"/>
                <a:sym typeface="Calibri"/>
              </a:endParaRPr>
            </a:p>
          </p:txBody>
        </p:sp>
        <p:sp>
          <p:nvSpPr>
            <p:cNvPr id="258" name="Google Shape;258;p6"/>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F19D19">
                    <a:alpha val="9803"/>
                  </a:srgbClr>
                </a:gs>
                <a:gs pos="85000">
                  <a:srgbClr val="1D9A78">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59" name="Google Shape;259;p6"/>
          <p:cNvPicPr preferRelativeResize="0"/>
          <p:nvPr/>
        </p:nvPicPr>
        <p:blipFill rotWithShape="1">
          <a:blip r:embed="rId4">
            <a:alphaModFix/>
          </a:blip>
          <a:srcRect/>
          <a:stretch/>
        </p:blipFill>
        <p:spPr>
          <a:xfrm>
            <a:off x="885300" y="3343012"/>
            <a:ext cx="6121947" cy="1008528"/>
          </a:xfrm>
          <a:prstGeom prst="rect">
            <a:avLst/>
          </a:prstGeom>
          <a:noFill/>
          <a:ln>
            <a:noFill/>
          </a:ln>
        </p:spPr>
      </p:pic>
      <p:sp>
        <p:nvSpPr>
          <p:cNvPr id="260" name="Google Shape;260;p6"/>
          <p:cNvSpPr txBox="1">
            <a:spLocks noGrp="1"/>
          </p:cNvSpPr>
          <p:nvPr>
            <p:ph type="body" idx="1"/>
          </p:nvPr>
        </p:nvSpPr>
        <p:spPr>
          <a:xfrm>
            <a:off x="2849867" y="634527"/>
            <a:ext cx="8136380" cy="30550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2400"/>
              <a:buNone/>
            </a:pPr>
            <a:r>
              <a:rPr lang="en-US" sz="2400" b="0" i="0">
                <a:solidFill>
                  <a:schemeClr val="dk2"/>
                </a:solidFill>
                <a:latin typeface="Open Sans Light"/>
                <a:ea typeface="Open Sans Light"/>
                <a:cs typeface="Open Sans Light"/>
                <a:sym typeface="Open Sans Light"/>
              </a:rPr>
              <a:t>”Alla ungdomar ska ha goda levnadsvillkor, </a:t>
            </a:r>
            <a:br>
              <a:rPr lang="en-US" sz="2400" b="0" i="0">
                <a:solidFill>
                  <a:schemeClr val="dk2"/>
                </a:solidFill>
                <a:latin typeface="Open Sans Light"/>
                <a:ea typeface="Open Sans Light"/>
                <a:cs typeface="Open Sans Light"/>
                <a:sym typeface="Open Sans Light"/>
              </a:rPr>
            </a:br>
            <a:r>
              <a:rPr lang="en-US" sz="2400" b="0" i="0">
                <a:solidFill>
                  <a:schemeClr val="dk2"/>
                </a:solidFill>
                <a:latin typeface="Open Sans Light"/>
                <a:ea typeface="Open Sans Light"/>
                <a:cs typeface="Open Sans Light"/>
                <a:sym typeface="Open Sans Light"/>
              </a:rPr>
              <a:t>makt att forma sina liv </a:t>
            </a:r>
            <a:br>
              <a:rPr lang="en-US" sz="2400" b="0" i="0">
                <a:solidFill>
                  <a:schemeClr val="dk2"/>
                </a:solidFill>
                <a:latin typeface="Open Sans Light"/>
                <a:ea typeface="Open Sans Light"/>
                <a:cs typeface="Open Sans Light"/>
                <a:sym typeface="Open Sans Light"/>
              </a:rPr>
            </a:br>
            <a:r>
              <a:rPr lang="en-US" sz="2400" b="0" i="0">
                <a:solidFill>
                  <a:schemeClr val="dk2"/>
                </a:solidFill>
                <a:latin typeface="Open Sans Light"/>
                <a:ea typeface="Open Sans Light"/>
                <a:cs typeface="Open Sans Light"/>
                <a:sym typeface="Open Sans Light"/>
              </a:rPr>
              <a:t>och inflytande över samhällsutvecklingen.”</a:t>
            </a:r>
            <a:endParaRPr sz="2400">
              <a:solidFill>
                <a:schemeClr val="dk2"/>
              </a:solidFill>
            </a:endParaRPr>
          </a:p>
        </p:txBody>
      </p:sp>
      <p:sp>
        <p:nvSpPr>
          <p:cNvPr id="261" name="Google Shape;261;p6"/>
          <p:cNvSpPr txBox="1"/>
          <p:nvPr/>
        </p:nvSpPr>
        <p:spPr>
          <a:xfrm>
            <a:off x="559148" y="4306846"/>
            <a:ext cx="8751840" cy="147732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2"/>
              </a:buClr>
              <a:buSzPts val="1800"/>
              <a:buFont typeface="Arial"/>
              <a:buChar char="•"/>
            </a:pPr>
            <a:r>
              <a:rPr lang="en-US" sz="1800" i="0" u="none" strike="noStrike">
                <a:solidFill>
                  <a:schemeClr val="dk2"/>
                </a:solidFill>
                <a:latin typeface="Open Sans Light"/>
                <a:ea typeface="Open Sans Light"/>
                <a:cs typeface="Open Sans Light"/>
                <a:sym typeface="Open Sans Light"/>
              </a:rPr>
              <a:t>Ungefär 4 av 10 unga vill </a:t>
            </a:r>
            <a:r>
              <a:rPr lang="en-US" sz="1800">
                <a:solidFill>
                  <a:schemeClr val="dk2"/>
                </a:solidFill>
                <a:latin typeface="Open Sans Light"/>
                <a:ea typeface="Open Sans Light"/>
                <a:cs typeface="Open Sans Light"/>
                <a:sym typeface="Open Sans Light"/>
              </a:rPr>
              <a:t>vara med och påverka i frågor som rör kommunen, men k</a:t>
            </a:r>
            <a:r>
              <a:rPr lang="en-US" sz="1800" i="0" u="none" strike="noStrike">
                <a:solidFill>
                  <a:schemeClr val="dk2"/>
                </a:solidFill>
                <a:latin typeface="Open Sans Light"/>
                <a:ea typeface="Open Sans Light"/>
                <a:cs typeface="Open Sans Light"/>
                <a:sym typeface="Open Sans Light"/>
              </a:rPr>
              <a:t>nappt två av tio unga upplever att de har möjlighet att föra fram sina åsikter till de som bestämmer i kommunen. </a:t>
            </a:r>
            <a:endParaRPr/>
          </a:p>
          <a:p>
            <a:pPr marL="0" marR="0" lvl="0" indent="0" algn="l" rtl="0">
              <a:spcBef>
                <a:spcPts val="0"/>
              </a:spcBef>
              <a:spcAft>
                <a:spcPts val="0"/>
              </a:spcAft>
              <a:buNone/>
            </a:pPr>
            <a:endParaRPr sz="1800" i="0" u="none" strike="noStrike">
              <a:solidFill>
                <a:schemeClr val="dk2"/>
              </a:solidFill>
              <a:latin typeface="Open Sans Light"/>
              <a:ea typeface="Open Sans Light"/>
              <a:cs typeface="Open Sans Light"/>
              <a:sym typeface="Open Sans Light"/>
            </a:endParaRPr>
          </a:p>
          <a:p>
            <a:pPr marL="342900" marR="0" lvl="0" indent="-342900" algn="l" rtl="0">
              <a:spcBef>
                <a:spcPts val="0"/>
              </a:spcBef>
              <a:spcAft>
                <a:spcPts val="0"/>
              </a:spcAft>
              <a:buClr>
                <a:schemeClr val="dk2"/>
              </a:buClr>
              <a:buSzPts val="1800"/>
              <a:buFont typeface="Arial"/>
              <a:buChar char="•"/>
            </a:pPr>
            <a:r>
              <a:rPr lang="en-US" sz="1800" i="0" u="none" strike="noStrike">
                <a:solidFill>
                  <a:schemeClr val="dk2"/>
                </a:solidFill>
                <a:latin typeface="Open Sans Light"/>
                <a:ea typeface="Open Sans Light"/>
                <a:cs typeface="Open Sans Light"/>
                <a:sym typeface="Open Sans Light"/>
              </a:rPr>
              <a:t>Det är skillnad på engagemang mellan olika grupper. </a:t>
            </a:r>
            <a:endParaRPr/>
          </a:p>
        </p:txBody>
      </p:sp>
      <p:sp>
        <p:nvSpPr>
          <p:cNvPr id="262" name="Google Shape;262;p6"/>
          <p:cNvSpPr txBox="1"/>
          <p:nvPr/>
        </p:nvSpPr>
        <p:spPr>
          <a:xfrm>
            <a:off x="6913118" y="6022022"/>
            <a:ext cx="5082136" cy="73866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fokus-19-det-vore-ju-roligt-om-de-fragade-nan-gang.pdf (mucf.se)</a:t>
            </a:r>
            <a:br>
              <a:rPr lang="en-US" sz="1400">
                <a:solidFill>
                  <a:schemeClr val="dk1"/>
                </a:solidFill>
                <a:latin typeface="Calibri"/>
                <a:ea typeface="Calibri"/>
                <a:cs typeface="Calibri"/>
                <a:sym typeface="Calibri"/>
              </a:rPr>
            </a:br>
            <a:r>
              <a:rPr lang="en-US" sz="1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Goda levnadsvillkor för många, men inte för alla | MUCF</a:t>
            </a:r>
            <a:endParaRPr sz="1400">
              <a:solidFill>
                <a:schemeClr val="dk1"/>
              </a:solidFill>
              <a:latin typeface="Calibri"/>
              <a:ea typeface="Calibri"/>
              <a:cs typeface="Calibri"/>
              <a:sym typeface="Calibri"/>
            </a:endParaRPr>
          </a:p>
          <a:p>
            <a:pPr marL="0" marR="0" lvl="0" indent="0" algn="r" rtl="0">
              <a:spcBef>
                <a:spcPts val="0"/>
              </a:spcBef>
              <a:spcAft>
                <a:spcPts val="0"/>
              </a:spcAft>
              <a:buNone/>
            </a:pPr>
            <a:r>
              <a:rPr lang="en-US" sz="14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Fokus 21 - Vilja att förändra | MUCF</a:t>
            </a:r>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9C3AF"/>
        </a:solidFill>
        <a:effectLst/>
      </p:bgPr>
    </p:bg>
    <p:spTree>
      <p:nvGrpSpPr>
        <p:cNvPr id="1" name="Shape 267"/>
        <p:cNvGrpSpPr/>
        <p:nvPr/>
      </p:nvGrpSpPr>
      <p:grpSpPr>
        <a:xfrm>
          <a:off x="0" y="0"/>
          <a:ext cx="0" cy="0"/>
          <a:chOff x="0" y="0"/>
          <a:chExt cx="0" cy="0"/>
        </a:xfrm>
      </p:grpSpPr>
      <p:sp>
        <p:nvSpPr>
          <p:cNvPr id="268" name="Google Shape;268;p7"/>
          <p:cNvSpPr txBox="1">
            <a:spLocks noGrp="1"/>
          </p:cNvSpPr>
          <p:nvPr>
            <p:ph type="title"/>
          </p:nvPr>
        </p:nvSpPr>
        <p:spPr>
          <a:xfrm>
            <a:off x="358909" y="33859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”Ett engagerande mikrokosmos”</a:t>
            </a:r>
            <a:endParaRPr/>
          </a:p>
        </p:txBody>
      </p:sp>
      <p:grpSp>
        <p:nvGrpSpPr>
          <p:cNvPr id="269" name="Google Shape;269;p7"/>
          <p:cNvGrpSpPr/>
          <p:nvPr/>
        </p:nvGrpSpPr>
        <p:grpSpPr>
          <a:xfrm>
            <a:off x="857185" y="1576488"/>
            <a:ext cx="5916385" cy="4352400"/>
            <a:chOff x="0" y="0"/>
            <a:chExt cx="5916385" cy="4352400"/>
          </a:xfrm>
        </p:grpSpPr>
        <p:sp>
          <p:nvSpPr>
            <p:cNvPr id="270" name="Google Shape;270;p7"/>
            <p:cNvSpPr/>
            <p:nvPr/>
          </p:nvSpPr>
          <p:spPr>
            <a:xfrm>
              <a:off x="0" y="0"/>
              <a:ext cx="5916385" cy="4352400"/>
            </a:xfrm>
            <a:prstGeom prst="roundRect">
              <a:avLst>
                <a:gd name="adj" fmla="val 16667"/>
              </a:avLst>
            </a:prstGeom>
            <a:solidFill>
              <a:srgbClr val="1A9A7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txBox="1"/>
            <p:nvPr/>
          </p:nvSpPr>
          <p:spPr>
            <a:xfrm>
              <a:off x="212467" y="212467"/>
              <a:ext cx="5491451" cy="3927466"/>
            </a:xfrm>
            <a:prstGeom prst="rect">
              <a:avLst/>
            </a:prstGeom>
            <a:noFill/>
            <a:ln>
              <a:noFill/>
            </a:ln>
          </p:spPr>
          <p:txBody>
            <a:bodyPr spcFirstLastPara="1" wrap="square" lIns="118100" tIns="118100" rIns="118100" bIns="118100" anchor="ctr" anchorCtr="0">
              <a:noAutofit/>
            </a:bodyPr>
            <a:lstStyle/>
            <a:p>
              <a:pPr marL="0" marR="0" lvl="0" indent="0" algn="l" rtl="0">
                <a:lnSpc>
                  <a:spcPct val="90000"/>
                </a:lnSpc>
                <a:spcBef>
                  <a:spcPts val="0"/>
                </a:spcBef>
                <a:spcAft>
                  <a:spcPts val="0"/>
                </a:spcAft>
                <a:buClr>
                  <a:schemeClr val="lt1"/>
                </a:buClr>
                <a:buSzPts val="3100"/>
                <a:buFont typeface="Calibri"/>
                <a:buNone/>
              </a:pPr>
              <a:r>
                <a:rPr lang="en-US" sz="3100">
                  <a:solidFill>
                    <a:schemeClr val="lt1"/>
                  </a:solidFill>
                  <a:latin typeface="Calibri"/>
                  <a:ea typeface="Calibri"/>
                  <a:cs typeface="Calibri"/>
                  <a:sym typeface="Calibri"/>
                </a:rPr>
                <a:t>- Deltagare på allmän kurs tycks värdera sitt ideella engagemang som lägre än deltagare på särskild kurs.</a:t>
              </a:r>
              <a:endParaRPr/>
            </a:p>
            <a:p>
              <a:pPr marL="0" marR="0" lvl="0" indent="0" algn="l" rtl="0">
                <a:lnSpc>
                  <a:spcPct val="90000"/>
                </a:lnSpc>
                <a:spcBef>
                  <a:spcPts val="1085"/>
                </a:spcBef>
                <a:spcAft>
                  <a:spcPts val="0"/>
                </a:spcAft>
                <a:buClr>
                  <a:schemeClr val="lt1"/>
                </a:buClr>
                <a:buSzPts val="3100"/>
                <a:buFont typeface="Calibri"/>
                <a:buNone/>
              </a:pPr>
              <a:r>
                <a:rPr lang="en-US" sz="3100">
                  <a:solidFill>
                    <a:schemeClr val="lt1"/>
                  </a:solidFill>
                  <a:latin typeface="Calibri"/>
                  <a:ea typeface="Calibri"/>
                  <a:cs typeface="Calibri"/>
                  <a:sym typeface="Calibri"/>
                </a:rPr>
                <a:t>-Den generella tilliten är exceptionellt låg bland dem som går allmän kurs och samtidigt hög bland dem på särskild kurs.  </a:t>
              </a:r>
              <a:endParaRPr/>
            </a:p>
          </p:txBody>
        </p:sp>
      </p:grpSp>
      <p:sp>
        <p:nvSpPr>
          <p:cNvPr id="272" name="Google Shape;272;p7"/>
          <p:cNvSpPr txBox="1"/>
          <p:nvPr/>
        </p:nvSpPr>
        <p:spPr>
          <a:xfrm>
            <a:off x="838200" y="6292811"/>
            <a:ext cx="92354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Källa: </a:t>
            </a: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ett-engagerande-mikrokosmos-2021-webb.pdf (folkbildningsradet.se)</a:t>
            </a:r>
            <a:endParaRPr sz="1800">
              <a:solidFill>
                <a:schemeClr val="dk1"/>
              </a:solidFill>
              <a:latin typeface="Calibri"/>
              <a:ea typeface="Calibri"/>
              <a:cs typeface="Calibri"/>
              <a:sym typeface="Calibri"/>
            </a:endParaRPr>
          </a:p>
        </p:txBody>
      </p:sp>
      <p:pic>
        <p:nvPicPr>
          <p:cNvPr id="273" name="Google Shape;273;p7"/>
          <p:cNvPicPr preferRelativeResize="0"/>
          <p:nvPr/>
        </p:nvPicPr>
        <p:blipFill rotWithShape="1">
          <a:blip r:embed="rId4">
            <a:alphaModFix/>
          </a:blip>
          <a:srcRect l="34444" t="14320" r="35972" b="8241"/>
          <a:stretch/>
        </p:blipFill>
        <p:spPr>
          <a:xfrm>
            <a:off x="7948149" y="681036"/>
            <a:ext cx="3606800" cy="53106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p:nvPr/>
        </p:nvSpPr>
        <p:spPr>
          <a:xfrm>
            <a:off x="3086538" y="898657"/>
            <a:ext cx="8155259" cy="9985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000"/>
              <a:buFont typeface="Open Sans Light"/>
              <a:buNone/>
            </a:pPr>
            <a:r>
              <a:rPr lang="en-US" sz="4000" b="1">
                <a:solidFill>
                  <a:schemeClr val="dk1"/>
                </a:solidFill>
                <a:latin typeface="Open Sans Light"/>
                <a:ea typeface="Open Sans Light"/>
                <a:cs typeface="Open Sans Light"/>
                <a:sym typeface="Open Sans Light"/>
              </a:rPr>
              <a:t>Metod: Jag – Vi – Världen</a:t>
            </a:r>
            <a:endParaRPr/>
          </a:p>
          <a:p>
            <a:pPr marL="0" marR="0" lvl="0" indent="0" algn="l" rtl="0">
              <a:lnSpc>
                <a:spcPct val="90000"/>
              </a:lnSpc>
              <a:spcBef>
                <a:spcPts val="0"/>
              </a:spcBef>
              <a:spcAft>
                <a:spcPts val="0"/>
              </a:spcAft>
              <a:buClr>
                <a:schemeClr val="dk1"/>
              </a:buClr>
              <a:buSzPts val="4000"/>
              <a:buFont typeface="Calibri"/>
              <a:buNone/>
            </a:pPr>
            <a:endParaRPr sz="4000" b="1">
              <a:solidFill>
                <a:schemeClr val="dk1"/>
              </a:solidFill>
              <a:latin typeface="Calibri"/>
              <a:ea typeface="Calibri"/>
              <a:cs typeface="Calibri"/>
              <a:sym typeface="Calibri"/>
            </a:endParaRPr>
          </a:p>
        </p:txBody>
      </p:sp>
      <p:sp>
        <p:nvSpPr>
          <p:cNvPr id="280" name="Google Shape;280;p8"/>
          <p:cNvSpPr txBox="1"/>
          <p:nvPr/>
        </p:nvSpPr>
        <p:spPr>
          <a:xfrm>
            <a:off x="3086538" y="1851790"/>
            <a:ext cx="657287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0" i="0">
              <a:solidFill>
                <a:srgbClr val="000000"/>
              </a:solidFill>
              <a:latin typeface="Calibri"/>
              <a:ea typeface="Calibri"/>
              <a:cs typeface="Calibri"/>
              <a:sym typeface="Calibri"/>
            </a:endParaRPr>
          </a:p>
          <a:p>
            <a:pPr marL="0" marR="0" lvl="0" indent="0" algn="l" rtl="0">
              <a:spcBef>
                <a:spcPts val="0"/>
              </a:spcBef>
              <a:spcAft>
                <a:spcPts val="0"/>
              </a:spcAft>
              <a:buNone/>
            </a:pPr>
            <a:endParaRPr sz="2000" b="0" i="0">
              <a:solidFill>
                <a:srgbClr val="000000"/>
              </a:solidFill>
              <a:latin typeface="Arial"/>
              <a:ea typeface="Arial"/>
              <a:cs typeface="Arial"/>
              <a:sym typeface="Arial"/>
            </a:endParaRPr>
          </a:p>
        </p:txBody>
      </p:sp>
      <p:pic>
        <p:nvPicPr>
          <p:cNvPr id="281" name="Google Shape;281;p8"/>
          <p:cNvPicPr preferRelativeResize="0"/>
          <p:nvPr/>
        </p:nvPicPr>
        <p:blipFill rotWithShape="1">
          <a:blip r:embed="rId3">
            <a:alphaModFix/>
          </a:blip>
          <a:srcRect/>
          <a:stretch/>
        </p:blipFill>
        <p:spPr>
          <a:xfrm>
            <a:off x="2224114" y="2559676"/>
            <a:ext cx="7901404" cy="19276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9"/>
        <p:cNvGrpSpPr/>
        <p:nvPr/>
      </p:nvGrpSpPr>
      <p:grpSpPr>
        <a:xfrm>
          <a:off x="0" y="0"/>
          <a:ext cx="0" cy="0"/>
          <a:chOff x="0" y="0"/>
          <a:chExt cx="0" cy="0"/>
        </a:xfrm>
      </p:grpSpPr>
      <p:sp>
        <p:nvSpPr>
          <p:cNvPr id="290" name="Google Shape;290;p9"/>
          <p:cNvSpPr txBox="1"/>
          <p:nvPr/>
        </p:nvSpPr>
        <p:spPr>
          <a:xfrm>
            <a:off x="2384359" y="1711521"/>
            <a:ext cx="7220083" cy="3208122"/>
          </a:xfrm>
          <a:prstGeom prst="rect">
            <a:avLst/>
          </a:prstGeom>
          <a:noFill/>
          <a:ln>
            <a:noFill/>
          </a:ln>
        </p:spPr>
        <p:txBody>
          <a:bodyPr spcFirstLastPara="1" wrap="square" lIns="0" tIns="0" rIns="0" bIns="0" anchor="t" anchorCtr="0">
            <a:spAutoFit/>
          </a:bodyPr>
          <a:lstStyle/>
          <a:p>
            <a:pPr marL="0" marR="0" lvl="0" indent="0" algn="l" rtl="0">
              <a:lnSpc>
                <a:spcPct val="233333"/>
              </a:lnSpc>
              <a:spcBef>
                <a:spcPts val="0"/>
              </a:spcBef>
              <a:spcAft>
                <a:spcPts val="0"/>
              </a:spcAft>
              <a:buNone/>
            </a:pPr>
            <a:endParaRPr sz="1200">
              <a:solidFill>
                <a:srgbClr val="000000"/>
              </a:solidFill>
              <a:latin typeface="Calibri"/>
              <a:ea typeface="Calibri"/>
              <a:cs typeface="Calibri"/>
              <a:sym typeface="Calibri"/>
            </a:endParaRPr>
          </a:p>
          <a:p>
            <a:pPr marL="0" marR="0" lvl="0" indent="0" algn="l" rtl="0">
              <a:lnSpc>
                <a:spcPct val="233333"/>
              </a:lnSpc>
              <a:spcBef>
                <a:spcPts val="0"/>
              </a:spcBef>
              <a:spcAft>
                <a:spcPts val="0"/>
              </a:spcAft>
              <a:buNone/>
            </a:pPr>
            <a:endParaRPr sz="1200">
              <a:solidFill>
                <a:srgbClr val="000000"/>
              </a:solidFill>
              <a:latin typeface="Calibri"/>
              <a:ea typeface="Calibri"/>
              <a:cs typeface="Calibri"/>
              <a:sym typeface="Calibri"/>
            </a:endParaRPr>
          </a:p>
          <a:p>
            <a:pPr marL="215911" marR="0" lvl="1" indent="0" algn="l" rtl="0">
              <a:lnSpc>
                <a:spcPct val="120017"/>
              </a:lnSpc>
              <a:spcBef>
                <a:spcPts val="0"/>
              </a:spcBef>
              <a:spcAft>
                <a:spcPts val="0"/>
              </a:spcAft>
              <a:buNone/>
            </a:pPr>
            <a:endParaRPr sz="2333" b="1" i="0" u="none" strike="noStrike" cap="none">
              <a:solidFill>
                <a:srgbClr val="EAF3E9"/>
              </a:solidFill>
              <a:latin typeface="Open Sans"/>
              <a:ea typeface="Open Sans"/>
              <a:cs typeface="Open Sans"/>
              <a:sym typeface="Open Sans"/>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a:p>
            <a:pPr marL="0" marR="0" lvl="0" indent="0" algn="l" rtl="0">
              <a:lnSpc>
                <a:spcPct val="140000"/>
              </a:lnSpc>
              <a:spcBef>
                <a:spcPts val="0"/>
              </a:spcBef>
              <a:spcAft>
                <a:spcPts val="0"/>
              </a:spcAft>
              <a:buNone/>
            </a:pPr>
            <a:endParaRPr sz="2000">
              <a:solidFill>
                <a:srgbClr val="EAF3E9"/>
              </a:solidFill>
              <a:latin typeface="Open Sans Light"/>
              <a:ea typeface="Open Sans Light"/>
              <a:cs typeface="Open Sans Light"/>
              <a:sym typeface="Open Sans Light"/>
            </a:endParaRPr>
          </a:p>
        </p:txBody>
      </p:sp>
      <p:sp>
        <p:nvSpPr>
          <p:cNvPr id="291" name="Google Shape;291;p9" descr="Metodbank | Resultatbolaget"/>
          <p:cNvSpPr/>
          <p:nvPr/>
        </p:nvSpPr>
        <p:spPr>
          <a:xfrm>
            <a:off x="5994400" y="3327400"/>
            <a:ext cx="203200" cy="203200"/>
          </a:xfrm>
          <a:prstGeom prst="rect">
            <a:avLst/>
          </a:prstGeom>
          <a:noFill/>
          <a:ln>
            <a:noFill/>
          </a:ln>
        </p:spPr>
        <p:txBody>
          <a:bodyPr spcFirstLastPara="1" wrap="square" lIns="60950" tIns="30475" rIns="60950" bIns="30475"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92" name="Google Shape;292;p9"/>
          <p:cNvSpPr txBox="1"/>
          <p:nvPr/>
        </p:nvSpPr>
        <p:spPr>
          <a:xfrm>
            <a:off x="2384353" y="868900"/>
            <a:ext cx="6094800" cy="998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800"/>
              <a:buFont typeface="Open Sans Light"/>
              <a:buNone/>
            </a:pPr>
            <a:r>
              <a:rPr lang="en-US" sz="4800" b="1">
                <a:solidFill>
                  <a:schemeClr val="dk1"/>
                </a:solidFill>
                <a:latin typeface="Open Sans Light"/>
                <a:ea typeface="Open Sans Light"/>
                <a:cs typeface="Open Sans Light"/>
                <a:sym typeface="Open Sans Light"/>
              </a:rPr>
              <a:t>Metodutveckling</a:t>
            </a:r>
            <a:endParaRPr/>
          </a:p>
          <a:p>
            <a:pPr marL="0" marR="0" lvl="0" indent="0" algn="l" rtl="0">
              <a:lnSpc>
                <a:spcPct val="90000"/>
              </a:lnSpc>
              <a:spcBef>
                <a:spcPts val="0"/>
              </a:spcBef>
              <a:spcAft>
                <a:spcPts val="0"/>
              </a:spcAft>
              <a:buClr>
                <a:schemeClr val="dk1"/>
              </a:buClr>
              <a:buSzPts val="4000"/>
              <a:buFont typeface="Calibri"/>
              <a:buNone/>
            </a:pPr>
            <a:endParaRPr sz="4000" b="1">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000"/>
              <a:buFont typeface="Calibri"/>
              <a:buNone/>
            </a:pPr>
            <a:endParaRPr sz="4000" b="1">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000"/>
              <a:buFont typeface="Calibri"/>
              <a:buNone/>
            </a:pPr>
            <a:endParaRPr sz="4000" b="1">
              <a:solidFill>
                <a:schemeClr val="dk1"/>
              </a:solidFill>
              <a:latin typeface="Calibri"/>
              <a:ea typeface="Calibri"/>
              <a:cs typeface="Calibri"/>
              <a:sym typeface="Calibri"/>
            </a:endParaRPr>
          </a:p>
        </p:txBody>
      </p:sp>
      <p:sp>
        <p:nvSpPr>
          <p:cNvPr id="293" name="Google Shape;293;p9"/>
          <p:cNvSpPr txBox="1"/>
          <p:nvPr/>
        </p:nvSpPr>
        <p:spPr>
          <a:xfrm>
            <a:off x="2493690" y="2394972"/>
            <a:ext cx="8155259" cy="27515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Open Sans Light"/>
              <a:buNone/>
            </a:pPr>
            <a:r>
              <a:rPr lang="en-US" sz="2800" b="1">
                <a:solidFill>
                  <a:schemeClr val="dk1"/>
                </a:solidFill>
                <a:latin typeface="Open Sans Light"/>
                <a:ea typeface="Open Sans Light"/>
                <a:cs typeface="Open Sans Light"/>
                <a:sym typeface="Open Sans Light"/>
              </a:rPr>
              <a:t>Övningar och workshops i tre delar: </a:t>
            </a:r>
            <a:endParaRPr/>
          </a:p>
          <a:p>
            <a:pPr marL="457200" marR="0" lvl="0" indent="-279400" algn="l" rtl="0">
              <a:lnSpc>
                <a:spcPct val="90000"/>
              </a:lnSpc>
              <a:spcBef>
                <a:spcPts val="0"/>
              </a:spcBef>
              <a:spcAft>
                <a:spcPts val="0"/>
              </a:spcAft>
              <a:buClr>
                <a:schemeClr val="dk1"/>
              </a:buClr>
              <a:buSzPts val="2800"/>
              <a:buFont typeface="Arial"/>
              <a:buNone/>
            </a:pPr>
            <a:endParaRPr sz="2800" b="1">
              <a:solidFill>
                <a:schemeClr val="dk1"/>
              </a:solidFill>
              <a:latin typeface="Open Sans Light"/>
              <a:ea typeface="Open Sans Light"/>
              <a:cs typeface="Open Sans Light"/>
              <a:sym typeface="Open Sans Light"/>
            </a:endParaRPr>
          </a:p>
          <a:p>
            <a:pPr marL="457200" marR="0" lvl="0" indent="-457200" algn="l" rtl="0">
              <a:lnSpc>
                <a:spcPct val="90000"/>
              </a:lnSpc>
              <a:spcBef>
                <a:spcPts val="0"/>
              </a:spcBef>
              <a:spcAft>
                <a:spcPts val="0"/>
              </a:spcAft>
              <a:buClr>
                <a:schemeClr val="dk1"/>
              </a:buClr>
              <a:buSzPts val="2800"/>
              <a:buFont typeface="Arial"/>
              <a:buChar char="•"/>
            </a:pPr>
            <a:r>
              <a:rPr lang="en-US" sz="2800" b="1">
                <a:solidFill>
                  <a:schemeClr val="dk1"/>
                </a:solidFill>
                <a:latin typeface="Open Sans Light"/>
                <a:ea typeface="Open Sans Light"/>
                <a:cs typeface="Open Sans Light"/>
                <a:sym typeface="Open Sans Light"/>
              </a:rPr>
              <a:t>Berättande</a:t>
            </a:r>
            <a:endParaRPr/>
          </a:p>
          <a:p>
            <a:pPr marL="0" marR="0" lvl="0" indent="0" algn="l" rtl="0">
              <a:lnSpc>
                <a:spcPct val="90000"/>
              </a:lnSpc>
              <a:spcBef>
                <a:spcPts val="0"/>
              </a:spcBef>
              <a:spcAft>
                <a:spcPts val="0"/>
              </a:spcAft>
              <a:buClr>
                <a:schemeClr val="dk1"/>
              </a:buClr>
              <a:buSzPts val="2800"/>
              <a:buFont typeface="Calibri"/>
              <a:buNone/>
            </a:pPr>
            <a:endParaRPr sz="2800" b="1">
              <a:solidFill>
                <a:schemeClr val="dk1"/>
              </a:solidFill>
              <a:latin typeface="Open Sans Light"/>
              <a:ea typeface="Open Sans Light"/>
              <a:cs typeface="Open Sans Light"/>
              <a:sym typeface="Open Sans Light"/>
            </a:endParaRPr>
          </a:p>
          <a:p>
            <a:pPr marL="457200" marR="0" lvl="0" indent="-457200" algn="l" rtl="0">
              <a:lnSpc>
                <a:spcPct val="90000"/>
              </a:lnSpc>
              <a:spcBef>
                <a:spcPts val="0"/>
              </a:spcBef>
              <a:spcAft>
                <a:spcPts val="0"/>
              </a:spcAft>
              <a:buClr>
                <a:schemeClr val="dk1"/>
              </a:buClr>
              <a:buSzPts val="2800"/>
              <a:buFont typeface="Arial"/>
              <a:buChar char="•"/>
            </a:pPr>
            <a:r>
              <a:rPr lang="en-US" sz="2800" b="1">
                <a:solidFill>
                  <a:schemeClr val="dk1"/>
                </a:solidFill>
                <a:latin typeface="Open Sans Light"/>
                <a:ea typeface="Open Sans Light"/>
                <a:cs typeface="Open Sans Light"/>
                <a:sym typeface="Open Sans Light"/>
              </a:rPr>
              <a:t>Globala målen</a:t>
            </a:r>
            <a:endParaRPr/>
          </a:p>
          <a:p>
            <a:pPr marL="0" marR="0" lvl="0" indent="0" algn="l" rtl="0">
              <a:lnSpc>
                <a:spcPct val="90000"/>
              </a:lnSpc>
              <a:spcBef>
                <a:spcPts val="0"/>
              </a:spcBef>
              <a:spcAft>
                <a:spcPts val="0"/>
              </a:spcAft>
              <a:buClr>
                <a:schemeClr val="dk1"/>
              </a:buClr>
              <a:buSzPts val="2800"/>
              <a:buFont typeface="Calibri"/>
              <a:buNone/>
            </a:pPr>
            <a:endParaRPr sz="2800" b="1">
              <a:solidFill>
                <a:schemeClr val="dk1"/>
              </a:solidFill>
              <a:latin typeface="Open Sans Light"/>
              <a:ea typeface="Open Sans Light"/>
              <a:cs typeface="Open Sans Light"/>
              <a:sym typeface="Open Sans Light"/>
            </a:endParaRPr>
          </a:p>
          <a:p>
            <a:pPr marL="457200" marR="0" lvl="0" indent="-457200" algn="l" rtl="0">
              <a:lnSpc>
                <a:spcPct val="90000"/>
              </a:lnSpc>
              <a:spcBef>
                <a:spcPts val="0"/>
              </a:spcBef>
              <a:spcAft>
                <a:spcPts val="0"/>
              </a:spcAft>
              <a:buClr>
                <a:schemeClr val="dk1"/>
              </a:buClr>
              <a:buSzPts val="2800"/>
              <a:buFont typeface="Arial"/>
              <a:buChar char="•"/>
            </a:pPr>
            <a:r>
              <a:rPr lang="en-US" sz="2800" b="1">
                <a:solidFill>
                  <a:schemeClr val="dk1"/>
                </a:solidFill>
                <a:latin typeface="Open Sans Light"/>
                <a:ea typeface="Open Sans Light"/>
                <a:cs typeface="Open Sans Light"/>
                <a:sym typeface="Open Sans Light"/>
              </a:rPr>
              <a:t>Förändringsarbete</a:t>
            </a:r>
            <a:endParaRPr sz="2800" b="1">
              <a:solidFill>
                <a:schemeClr val="dk1"/>
              </a:solidFill>
              <a:latin typeface="Open Sans Light"/>
              <a:ea typeface="Open Sans Light"/>
              <a:cs typeface="Open Sans Light"/>
              <a:sym typeface="Open Sans Light"/>
            </a:endParaRPr>
          </a:p>
          <a:p>
            <a:pPr marL="0" marR="0" lvl="0" indent="0" algn="l" rtl="0">
              <a:lnSpc>
                <a:spcPct val="90000"/>
              </a:lnSpc>
              <a:spcBef>
                <a:spcPts val="0"/>
              </a:spcBef>
              <a:spcAft>
                <a:spcPts val="0"/>
              </a:spcAft>
              <a:buNone/>
            </a:pPr>
            <a:r>
              <a:rPr lang="en-US" sz="2800" b="1" u="sng">
                <a:solidFill>
                  <a:schemeClr val="hlink"/>
                </a:solidFill>
                <a:latin typeface="Open Sans Light"/>
                <a:ea typeface="Open Sans Light"/>
                <a:cs typeface="Open Sans Light"/>
                <a:sym typeface="Open Sans Light"/>
                <a:hlinkClick r:id="rId3"/>
              </a:rPr>
              <a:t>https://www.sverigesfolkhogskolor.se/for-personal-pa-folkhogskola/metodbanken-jag-vi-varlden/</a:t>
            </a:r>
            <a:endParaRPr sz="2800" b="1">
              <a:solidFill>
                <a:schemeClr val="dk1"/>
              </a:solidFill>
              <a:latin typeface="Open Sans Light"/>
              <a:ea typeface="Open Sans Light"/>
              <a:cs typeface="Open Sans Light"/>
              <a:sym typeface="Open Sans Light"/>
            </a:endParaRPr>
          </a:p>
          <a:p>
            <a:pPr marL="0" marR="0" lvl="0" indent="0" algn="l" rtl="0">
              <a:lnSpc>
                <a:spcPct val="90000"/>
              </a:lnSpc>
              <a:spcBef>
                <a:spcPts val="0"/>
              </a:spcBef>
              <a:spcAft>
                <a:spcPts val="0"/>
              </a:spcAft>
              <a:buNone/>
            </a:pPr>
            <a:endParaRPr sz="2800" b="1">
              <a:solidFill>
                <a:schemeClr val="dk1"/>
              </a:solidFill>
              <a:latin typeface="Open Sans Light"/>
              <a:ea typeface="Open Sans Light"/>
              <a:cs typeface="Open Sans Light"/>
              <a:sym typeface="Open Sans Light"/>
            </a:endParaRPr>
          </a:p>
          <a:p>
            <a:pPr marL="0" marR="0" lvl="0" indent="0" algn="l" rtl="0">
              <a:lnSpc>
                <a:spcPct val="90000"/>
              </a:lnSpc>
              <a:spcBef>
                <a:spcPts val="0"/>
              </a:spcBef>
              <a:spcAft>
                <a:spcPts val="0"/>
              </a:spcAft>
              <a:buClr>
                <a:schemeClr val="dk1"/>
              </a:buClr>
              <a:buSzPts val="2800"/>
              <a:buFont typeface="Calibri"/>
              <a:buNone/>
            </a:pPr>
            <a:endParaRPr sz="2800" b="1">
              <a:solidFill>
                <a:schemeClr val="lt1"/>
              </a:solidFill>
              <a:latin typeface="Open Sans"/>
              <a:ea typeface="Open Sans"/>
              <a:cs typeface="Open Sans"/>
              <a:sym typeface="Open Sans"/>
            </a:endParaRPr>
          </a:p>
          <a:p>
            <a:pPr marL="0" marR="0" lvl="0" indent="0" algn="l" rtl="0">
              <a:lnSpc>
                <a:spcPct val="90000"/>
              </a:lnSpc>
              <a:spcBef>
                <a:spcPts val="0"/>
              </a:spcBef>
              <a:spcAft>
                <a:spcPts val="0"/>
              </a:spcAft>
              <a:buClr>
                <a:schemeClr val="dk1"/>
              </a:buClr>
              <a:buSzPts val="2800"/>
              <a:buFont typeface="Calibri"/>
              <a:buNone/>
            </a:pPr>
            <a:r>
              <a:rPr lang="en-US" sz="2800" b="1">
                <a:solidFill>
                  <a:schemeClr val="lt1"/>
                </a:solidFill>
                <a:latin typeface="Open Sans"/>
                <a:ea typeface="Open Sans"/>
                <a:cs typeface="Open Sans"/>
                <a:sym typeface="Open Sans"/>
              </a:rPr>
              <a:t>https://www.sverigesfolkhogskolor.se/for-personal-pa-folkhogskola/metodbanken-jag-vi-varlden/</a:t>
            </a:r>
            <a:endParaRPr sz="2800" b="1">
              <a:solidFill>
                <a:schemeClr val="lt1"/>
              </a:solidFill>
              <a:latin typeface="Open Sans"/>
              <a:ea typeface="Open Sans"/>
              <a:cs typeface="Open Sans"/>
              <a:sym typeface="Open Sans"/>
            </a:endParaRPr>
          </a:p>
          <a:p>
            <a:pPr marL="0" marR="0" lvl="0" indent="0" algn="l" rtl="0">
              <a:lnSpc>
                <a:spcPct val="90000"/>
              </a:lnSpc>
              <a:spcBef>
                <a:spcPts val="0"/>
              </a:spcBef>
              <a:spcAft>
                <a:spcPts val="0"/>
              </a:spcAft>
              <a:buClr>
                <a:schemeClr val="dk1"/>
              </a:buClr>
              <a:buSzPts val="4000"/>
              <a:buFont typeface="Calibri"/>
              <a:buNone/>
            </a:pPr>
            <a:endParaRPr sz="4000" b="1">
              <a:solidFill>
                <a:schemeClr val="dk1"/>
              </a:solidFill>
              <a:latin typeface="Calibri"/>
              <a:ea typeface="Calibri"/>
              <a:cs typeface="Calibri"/>
              <a:sym typeface="Calibri"/>
            </a:endParaRPr>
          </a:p>
        </p:txBody>
      </p:sp>
      <p:pic>
        <p:nvPicPr>
          <p:cNvPr id="294" name="Google Shape;294;p9"/>
          <p:cNvPicPr preferRelativeResize="0"/>
          <p:nvPr/>
        </p:nvPicPr>
        <p:blipFill rotWithShape="1">
          <a:blip r:embed="rId4">
            <a:alphaModFix/>
          </a:blip>
          <a:srcRect r="2837" b="-6"/>
          <a:stretch/>
        </p:blipFill>
        <p:spPr>
          <a:xfrm>
            <a:off x="9743094" y="4439385"/>
            <a:ext cx="2422511" cy="241861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2018</Words>
  <Application>Microsoft Office PowerPoint</Application>
  <PresentationFormat>Bredbild</PresentationFormat>
  <Paragraphs>312</Paragraphs>
  <Slides>15</Slides>
  <Notes>15</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15</vt:i4>
      </vt:variant>
    </vt:vector>
  </HeadingPairs>
  <TitlesOfParts>
    <vt:vector size="25" baseType="lpstr">
      <vt:lpstr>Calibri</vt:lpstr>
      <vt:lpstr>Open Sans Light</vt:lpstr>
      <vt:lpstr>Open Sans</vt:lpstr>
      <vt:lpstr>Times New Roman</vt:lpstr>
      <vt:lpstr>Noto Sans Symbols</vt:lpstr>
      <vt:lpstr>Calibri Light</vt:lpstr>
      <vt:lpstr>Arial</vt:lpstr>
      <vt:lpstr>Office Theme</vt:lpstr>
      <vt:lpstr>1_Office Theme</vt:lpstr>
      <vt:lpstr>2_Office Theme</vt:lpstr>
      <vt:lpstr>PowerPoint-presentation</vt:lpstr>
      <vt:lpstr>PowerPoint-presentation</vt:lpstr>
      <vt:lpstr>PowerPoint-presentation</vt:lpstr>
      <vt:lpstr>PowerPoint-presentation</vt:lpstr>
      <vt:lpstr>PowerPoint-presentation</vt:lpstr>
      <vt:lpstr>Regeringens ungdomspolitiska mål</vt:lpstr>
      <vt:lpstr>”Ett engagerande mikrokosmos”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Matilda Hedlund</dc:creator>
  <cp:lastModifiedBy>Nelly Bachner</cp:lastModifiedBy>
  <cp:revision>1</cp:revision>
  <dcterms:created xsi:type="dcterms:W3CDTF">2016-09-29T12:18:02Z</dcterms:created>
  <dcterms:modified xsi:type="dcterms:W3CDTF">2024-08-30T08:29:36Z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0x010100C4DCD39E3B76FC46B43E8CD052675057</vt:lpwstr>
  </property>
  <property fmtid="{D5CDD505-2E9C-101B-9397-08002B2CF9AE}" pid="3" name="MediaServiceImageTags">
    <vt:lpwstr/>
  </property>
</Properties>
</file>